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17" r:id="rId2"/>
    <p:sldId id="259" r:id="rId3"/>
    <p:sldId id="260" r:id="rId4"/>
    <p:sldId id="359" r:id="rId5"/>
    <p:sldId id="261" r:id="rId6"/>
    <p:sldId id="262" r:id="rId7"/>
    <p:sldId id="318" r:id="rId8"/>
    <p:sldId id="319" r:id="rId9"/>
    <p:sldId id="363" r:id="rId10"/>
    <p:sldId id="320" r:id="rId11"/>
    <p:sldId id="321" r:id="rId12"/>
    <p:sldId id="325" r:id="rId13"/>
    <p:sldId id="322" r:id="rId14"/>
    <p:sldId id="328" r:id="rId15"/>
    <p:sldId id="323" r:id="rId16"/>
    <p:sldId id="324" r:id="rId17"/>
    <p:sldId id="339" r:id="rId18"/>
    <p:sldId id="326" r:id="rId19"/>
    <p:sldId id="327" r:id="rId20"/>
    <p:sldId id="329" r:id="rId21"/>
    <p:sldId id="330" r:id="rId22"/>
    <p:sldId id="334" r:id="rId23"/>
    <p:sldId id="331" r:id="rId24"/>
    <p:sldId id="332" r:id="rId25"/>
    <p:sldId id="333" r:id="rId26"/>
    <p:sldId id="335" r:id="rId27"/>
    <p:sldId id="337" r:id="rId28"/>
    <p:sldId id="338" r:id="rId29"/>
    <p:sldId id="340" r:id="rId30"/>
    <p:sldId id="341" r:id="rId31"/>
    <p:sldId id="358" r:id="rId32"/>
    <p:sldId id="342" r:id="rId33"/>
    <p:sldId id="336" r:id="rId34"/>
    <p:sldId id="343" r:id="rId35"/>
    <p:sldId id="344" r:id="rId36"/>
    <p:sldId id="345" r:id="rId37"/>
    <p:sldId id="346" r:id="rId38"/>
    <p:sldId id="347" r:id="rId39"/>
    <p:sldId id="348" r:id="rId40"/>
    <p:sldId id="355" r:id="rId41"/>
    <p:sldId id="354" r:id="rId42"/>
    <p:sldId id="352" r:id="rId43"/>
    <p:sldId id="356" r:id="rId44"/>
    <p:sldId id="361" r:id="rId45"/>
    <p:sldId id="349" r:id="rId46"/>
    <p:sldId id="350" r:id="rId47"/>
    <p:sldId id="362" r:id="rId48"/>
    <p:sldId id="351" r:id="rId49"/>
    <p:sldId id="364" r:id="rId50"/>
    <p:sldId id="353" r:id="rId51"/>
    <p:sldId id="360" r:id="rId52"/>
    <p:sldId id="357" r:id="rId53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3" autoAdjust="0"/>
    <p:restoredTop sz="95501" autoAdjust="0"/>
  </p:normalViewPr>
  <p:slideViewPr>
    <p:cSldViewPr>
      <p:cViewPr varScale="1">
        <p:scale>
          <a:sx n="88" d="100"/>
          <a:sy n="88" d="100"/>
        </p:scale>
        <p:origin x="14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23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4C1C3AF1-169B-40A1-898E-468A9EFDF1C9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A3D31B9-0855-4E77-A856-CB3F3243D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6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8B39024-F0EE-465E-B0BC-1B7D8E61BAFC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1B45EE0-F6C9-4672-9343-85166197E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8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45EE0-F6C9-4672-9343-85166197E0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Church of the Savior of the Spilled Blood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45EE0-F6C9-4672-9343-85166197E07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2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ORNL</a:t>
            </a:r>
          </a:p>
          <a:p>
            <a:r>
              <a:rPr lang="en-US" dirty="0" smtClean="0"/>
              <a:t>UT Austin in 1977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45EE0-F6C9-4672-9343-85166197E07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9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0" y="228600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17475" indent="0" algn="l" defTabSz="914400" rtl="0" eaLnBrk="1" latinLnBrk="0" hangingPunct="1"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191251" y="914392"/>
            <a:ext cx="2952749" cy="5538795"/>
          </a:xfrm>
          <a:prstGeom prst="rect">
            <a:avLst/>
          </a:prstGeom>
          <a:solidFill>
            <a:srgbClr val="F0B03D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914400"/>
            <a:ext cx="6131859" cy="5536936"/>
          </a:xfrm>
          <a:prstGeom prst="rect">
            <a:avLst/>
          </a:prstGeom>
          <a:solidFill>
            <a:srgbClr val="4A4F5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5638800" cy="5181600"/>
          </a:xfrm>
        </p:spPr>
        <p:txBody>
          <a:bodyPr/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24600" y="1066800"/>
            <a:ext cx="2667000" cy="5181600"/>
          </a:xfr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styles:</a:t>
            </a:r>
          </a:p>
          <a:p>
            <a:pPr lvl="0"/>
            <a:endParaRPr lang="en-US" dirty="0" smtClean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2400" y="252576"/>
            <a:ext cx="8229600" cy="655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81000" y="6477000"/>
            <a:ext cx="426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ECSE Enrichment - April 2017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01" y="-10274"/>
            <a:ext cx="2124854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8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8A88A1-BB13-4227-927D-E9972A59F921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F26448-A4E0-4FF2-92D3-4B10A8114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5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96200" cy="542433"/>
          </a:xfrm>
          <a:prstGeom prst="rect">
            <a:avLst/>
          </a:prstGeom>
          <a:noFill/>
        </p:spPr>
        <p:txBody>
          <a:bodyPr/>
          <a:lstStyle>
            <a:lvl1pPr marL="0" indent="0">
              <a:defRPr sz="3200" i="1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69103"/>
            <a:ext cx="9144000" cy="850153"/>
          </a:xfrm>
          <a:prstGeom prst="rect">
            <a:avLst/>
          </a:prstGeom>
          <a:gradFill flip="none" rotWithShape="1">
            <a:gsLst>
              <a:gs pos="0">
                <a:srgbClr val="4A4F50"/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bp8604.jpg"/>
          <p:cNvPicPr>
            <a:picLocks noChangeAspect="1"/>
          </p:cNvPicPr>
          <p:nvPr userDrawn="1"/>
        </p:nvPicPr>
        <p:blipFill>
          <a:blip r:embed="rId2" cstate="print"/>
          <a:srcRect l="13224" t="47848" r="4408" b="46481"/>
          <a:stretch>
            <a:fillRect/>
          </a:stretch>
        </p:blipFill>
        <p:spPr>
          <a:xfrm>
            <a:off x="0" y="-76200"/>
            <a:ext cx="9153621" cy="228600"/>
          </a:xfrm>
          <a:prstGeom prst="rect">
            <a:avLst/>
          </a:prstGeom>
        </p:spPr>
      </p:pic>
      <p:pic>
        <p:nvPicPr>
          <p:cNvPr id="8" name="Picture 7" descr="SL Logo white bkg_final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76630" y="-76200"/>
            <a:ext cx="867370" cy="847233"/>
          </a:xfrm>
          <a:prstGeom prst="rect">
            <a:avLst/>
          </a:prstGeom>
        </p:spPr>
      </p:pic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360901" y="6553200"/>
            <a:ext cx="698827" cy="304800"/>
          </a:xfrm>
          <a:prstGeom prst="rect">
            <a:avLst/>
          </a:prstGeom>
          <a:noFill/>
        </p:spPr>
        <p:txBody>
          <a:bodyPr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07C5065-ED95-4506-A974-18ECBF1DC9C5}" type="slidenum">
              <a:rPr lang="en-US" kern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sz="1800" kern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3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81000" y="6477000"/>
            <a:ext cx="426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ECSE Enrichment - April 2017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01" y="-10274"/>
            <a:ext cx="2124854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7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772400" cy="546100"/>
          </a:xfrm>
        </p:spPr>
        <p:txBody>
          <a:bodyPr anchor="t"/>
          <a:lstStyle>
            <a:lvl1pPr algn="l">
              <a:defRPr sz="32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49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0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3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381000" y="6477000"/>
            <a:ext cx="426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ECSE Enrichment - April 2017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01" y="-10274"/>
            <a:ext cx="2124854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9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4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3008313" cy="51355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0" y="228600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17475" indent="0" algn="l" defTabSz="914400" rtl="0" eaLnBrk="1" latinLnBrk="0" hangingPunct="1"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2400" y="226142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3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90599"/>
            <a:ext cx="5486400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0" y="228600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17475" indent="0" algn="l" defTabSz="914400" rtl="0" eaLnBrk="1" latinLnBrk="0" hangingPunct="1"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4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53621" cy="857250"/>
            <a:chOff x="0" y="-76200"/>
            <a:chExt cx="9153621" cy="857250"/>
          </a:xfrm>
        </p:grpSpPr>
        <p:sp>
          <p:nvSpPr>
            <p:cNvPr id="8" name="Rectangle 7"/>
            <p:cNvSpPr/>
            <p:nvPr/>
          </p:nvSpPr>
          <p:spPr>
            <a:xfrm>
              <a:off x="0" y="-69103"/>
              <a:ext cx="9144000" cy="850153"/>
            </a:xfrm>
            <a:prstGeom prst="rect">
              <a:avLst/>
            </a:prstGeom>
            <a:gradFill flip="none" rotWithShape="1">
              <a:gsLst>
                <a:gs pos="0">
                  <a:srgbClr val="4A4F50"/>
                </a:gs>
                <a:gs pos="100000">
                  <a:schemeClr val="tx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/>
            </a:p>
          </p:txBody>
        </p:sp>
        <p:pic>
          <p:nvPicPr>
            <p:cNvPr id="9" name="Picture 8" descr="bp8604.jpg"/>
            <p:cNvPicPr>
              <a:picLocks noChangeAspect="1"/>
            </p:cNvPicPr>
            <p:nvPr/>
          </p:nvPicPr>
          <p:blipFill>
            <a:blip r:embed="rId13"/>
            <a:srcRect l="13224" t="47848" r="4408" b="46481"/>
            <a:stretch>
              <a:fillRect/>
            </a:stretch>
          </p:blipFill>
          <p:spPr>
            <a:xfrm>
              <a:off x="0" y="-76200"/>
              <a:ext cx="9153621" cy="228600"/>
            </a:xfrm>
            <a:prstGeom prst="rect">
              <a:avLst/>
            </a:prstGeom>
          </p:spPr>
        </p:pic>
        <p:pic>
          <p:nvPicPr>
            <p:cNvPr id="10" name="Picture 9" descr="SL Logo white bkg_final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76630" y="-76200"/>
              <a:ext cx="867370" cy="847233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6556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309609" y="6601730"/>
            <a:ext cx="8534401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828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288338" algn="r"/>
              </a:tabLst>
              <a:defRPr/>
            </a:pP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Smart Lighting ERC Year 5 Annual Review June</a:t>
            </a:r>
            <a:r>
              <a:rPr lang="en-US" sz="1100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5-6, 2013	</a:t>
            </a:r>
            <a:fld id="{90C7F7E5-14BA-45EA-8225-809779AD8022}" type="slidenum">
              <a:rPr 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 marL="0" marR="0" indent="0" algn="l" defTabSz="8288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288338" algn="r"/>
                </a:tabLst>
                <a:defRPr/>
              </a:pPr>
              <a:t>‹#›</a:t>
            </a:fld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3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marL="117475" indent="0" algn="l" defTabSz="914400" rtl="0" eaLnBrk="1" latinLnBrk="0" hangingPunct="1">
        <a:spcBef>
          <a:spcPct val="0"/>
        </a:spcBef>
        <a:buNone/>
        <a:defRPr sz="3000" b="0" kern="1200" cap="all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hyperlink" Target="http://en.wikipedia.org/wiki/Soliton" TargetMode="External"/><Relationship Id="rId4" Type="http://schemas.openxmlformats.org/officeDocument/2006/relationships/hyperlink" Target="http://www.ncbi.nlm.nih.gov/pmc/articles/PMC2660402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hibp.ecse.rpi.edu/~connor/ICB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Mathukumalli_Vidyasagar" TargetMode="External"/><Relationship Id="rId4" Type="http://schemas.openxmlformats.org/officeDocument/2006/relationships/hyperlink" Target="http://www.solmetric.com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hyperlink" Target="http://www.plasmas.org/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://en.wikipedia.org/wiki/Plasma_physics" TargetMode="External"/><Relationship Id="rId9" Type="http://schemas.openxmlformats.org/officeDocument/2006/relationships/hyperlink" Target="http://www.plasmas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kenconnor.org/" TargetMode="Externa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interactive/2007/09/24/science/space/20070924_SPUTNIK_GRAPHIC.html#tab1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hyperlink" Target="http://www.mentallandscape.com/Sputnik1_WashingtonDC.mp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templates/story/story.php?storyId=14829195" TargetMode="External"/><Relationship Id="rId7" Type="http://schemas.openxmlformats.org/officeDocument/2006/relationships/hyperlink" Target="https://www.nytsyn.com/archives/photos/751637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nytimes.com/2007/09/25/science/space/25educ.html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252576"/>
            <a:ext cx="8686800" cy="655638"/>
          </a:xfrm>
        </p:spPr>
        <p:txBody>
          <a:bodyPr/>
          <a:lstStyle/>
          <a:p>
            <a:r>
              <a:rPr lang="en-US" sz="4000" dirty="0" smtClean="0">
                <a:effectLst/>
              </a:rPr>
              <a:t>An EE’s journey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149025"/>
            <a:ext cx="2590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Kenneth Connor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ECSE Dept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LESA ERC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6324600" y="1080511"/>
            <a:ext cx="26670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smtClean="0"/>
              <a:t>A Random Walk Thru Technologies,  Opportunities and Tinkering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Background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Events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Programs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Influences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People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Lessons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Choices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Research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Leveraging Opportunities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??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200" dirty="0" smtClean="0"/>
          </a:p>
        </p:txBody>
      </p:sp>
      <p:pic>
        <p:nvPicPr>
          <p:cNvPr id="1029" name="Picture 5" descr="http://hibp.ecse.rpi.edu/~connor/IMG_1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0" b="12022"/>
          <a:stretch/>
        </p:blipFill>
        <p:spPr bwMode="auto">
          <a:xfrm>
            <a:off x="533400" y="1627672"/>
            <a:ext cx="1310301" cy="154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andom walk in2D closeu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37969"/>
            <a:ext cx="3689944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3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can0005"/>
          <p:cNvPicPr>
            <a:picLocks noChangeAspect="1" noChangeArrowheads="1"/>
          </p:cNvPicPr>
          <p:nvPr/>
        </p:nvPicPr>
        <p:blipFill>
          <a:blip r:embed="rId2" cstate="print"/>
          <a:srcRect l="22066" b="86397"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</p:spPr>
      </p:pic>
      <p:pic>
        <p:nvPicPr>
          <p:cNvPr id="5" name="Picture 3" descr="scan0007"/>
          <p:cNvPicPr>
            <a:picLocks noChangeAspect="1" noChangeArrowheads="1"/>
          </p:cNvPicPr>
          <p:nvPr/>
        </p:nvPicPr>
        <p:blipFill>
          <a:blip r:embed="rId3" cstate="print"/>
          <a:srcRect l="2942" t="15685" r="52940" b="49384"/>
          <a:stretch>
            <a:fillRect/>
          </a:stretch>
        </p:blipFill>
        <p:spPr bwMode="auto">
          <a:xfrm>
            <a:off x="0" y="1066800"/>
            <a:ext cx="2449513" cy="2667000"/>
          </a:xfrm>
          <a:prstGeom prst="rect">
            <a:avLst/>
          </a:prstGeom>
          <a:noFill/>
        </p:spPr>
      </p:pic>
      <p:pic>
        <p:nvPicPr>
          <p:cNvPr id="6" name="Picture 4" descr="scan0007"/>
          <p:cNvPicPr>
            <a:picLocks noChangeAspect="1" noChangeArrowheads="1"/>
          </p:cNvPicPr>
          <p:nvPr/>
        </p:nvPicPr>
        <p:blipFill>
          <a:blip r:embed="rId4" cstate="print"/>
          <a:srcRect l="48039" t="14970" b="54375"/>
          <a:stretch>
            <a:fillRect/>
          </a:stretch>
        </p:blipFill>
        <p:spPr bwMode="auto">
          <a:xfrm>
            <a:off x="4267200" y="1066800"/>
            <a:ext cx="2895600" cy="2349500"/>
          </a:xfrm>
          <a:prstGeom prst="rect">
            <a:avLst/>
          </a:prstGeom>
          <a:noFill/>
        </p:spPr>
      </p:pic>
      <p:pic>
        <p:nvPicPr>
          <p:cNvPr id="7" name="Picture 5" descr="scan0006"/>
          <p:cNvPicPr>
            <a:picLocks noChangeAspect="1" noChangeArrowheads="1"/>
          </p:cNvPicPr>
          <p:nvPr/>
        </p:nvPicPr>
        <p:blipFill>
          <a:blip r:embed="rId5" cstate="print"/>
          <a:srcRect l="21387" t="75470" r="4367" b="5902"/>
          <a:stretch>
            <a:fillRect/>
          </a:stretch>
        </p:blipFill>
        <p:spPr bwMode="auto">
          <a:xfrm>
            <a:off x="0" y="5265738"/>
            <a:ext cx="9144000" cy="1668462"/>
          </a:xfrm>
          <a:prstGeom prst="rect">
            <a:avLst/>
          </a:prstGeom>
          <a:noFill/>
        </p:spPr>
      </p:pic>
      <p:pic>
        <p:nvPicPr>
          <p:cNvPr id="8" name="Picture 6" descr="scan0006"/>
          <p:cNvPicPr>
            <a:picLocks noChangeAspect="1" noChangeArrowheads="1"/>
          </p:cNvPicPr>
          <p:nvPr/>
        </p:nvPicPr>
        <p:blipFill>
          <a:blip r:embed="rId6" cstate="print"/>
          <a:srcRect l="60597" t="22549" r="3758" b="24510"/>
          <a:stretch>
            <a:fillRect/>
          </a:stretch>
        </p:blipFill>
        <p:spPr bwMode="auto">
          <a:xfrm>
            <a:off x="6815138" y="2743200"/>
            <a:ext cx="2328862" cy="2514600"/>
          </a:xfrm>
          <a:prstGeom prst="rect">
            <a:avLst/>
          </a:prstGeom>
          <a:noFill/>
        </p:spPr>
      </p:pic>
      <p:pic>
        <p:nvPicPr>
          <p:cNvPr id="9" name="Picture 7" descr="scan0007"/>
          <p:cNvPicPr>
            <a:picLocks noChangeAspect="1" noChangeArrowheads="1"/>
          </p:cNvPicPr>
          <p:nvPr/>
        </p:nvPicPr>
        <p:blipFill>
          <a:blip r:embed="rId7" cstate="print"/>
          <a:srcRect l="3922" t="50616" r="42157" b="15164"/>
          <a:stretch>
            <a:fillRect/>
          </a:stretch>
        </p:blipFill>
        <p:spPr bwMode="auto">
          <a:xfrm>
            <a:off x="1905000" y="2819400"/>
            <a:ext cx="2819400" cy="2460625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629400" y="65532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29 March 1958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4876800" y="3581400"/>
            <a:ext cx="457200" cy="381000"/>
          </a:xfrm>
          <a:prstGeom prst="left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410200" y="35052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9512" y="1066800"/>
            <a:ext cx="18176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What is significant in these pictures?</a:t>
            </a:r>
          </a:p>
        </p:txBody>
      </p:sp>
    </p:spTree>
    <p:extLst>
      <p:ext uri="{BB962C8B-B14F-4D97-AF65-F5344CB8AC3E}">
        <p14:creationId xmlns:p14="http://schemas.microsoft.com/office/powerpoint/2010/main" val="32518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engineer?</a:t>
            </a:r>
            <a:endParaRPr lang="en-US" dirty="0"/>
          </a:p>
        </p:txBody>
      </p:sp>
      <p:pic>
        <p:nvPicPr>
          <p:cNvPr id="4" name="Picture 2" descr="scan0005"/>
          <p:cNvPicPr>
            <a:picLocks noChangeAspect="1" noChangeArrowheads="1"/>
          </p:cNvPicPr>
          <p:nvPr/>
        </p:nvPicPr>
        <p:blipFill>
          <a:blip r:embed="rId2" cstate="print"/>
          <a:srcRect l="22066" b="86397"/>
          <a:stretch>
            <a:fillRect/>
          </a:stretch>
        </p:blipFill>
        <p:spPr bwMode="auto">
          <a:xfrm>
            <a:off x="609600" y="1089025"/>
            <a:ext cx="8074025" cy="968375"/>
          </a:xfrm>
          <a:prstGeom prst="rect">
            <a:avLst/>
          </a:prstGeom>
          <a:noFill/>
        </p:spPr>
      </p:pic>
      <p:pic>
        <p:nvPicPr>
          <p:cNvPr id="5" name="Picture 3" descr="scan0007"/>
          <p:cNvPicPr>
            <a:picLocks noChangeAspect="1" noChangeArrowheads="1"/>
          </p:cNvPicPr>
          <p:nvPr/>
        </p:nvPicPr>
        <p:blipFill>
          <a:blip r:embed="rId3" cstate="print"/>
          <a:srcRect l="2942" t="15685" r="52940" b="49384"/>
          <a:stretch>
            <a:fillRect/>
          </a:stretch>
        </p:blipFill>
        <p:spPr bwMode="auto">
          <a:xfrm>
            <a:off x="304800" y="2590800"/>
            <a:ext cx="3429000" cy="3733800"/>
          </a:xfrm>
          <a:prstGeom prst="rect">
            <a:avLst/>
          </a:prstGeom>
          <a:noFill/>
        </p:spPr>
      </p:pic>
      <p:pic>
        <p:nvPicPr>
          <p:cNvPr id="6" name="Picture 4" descr="scan0007"/>
          <p:cNvPicPr>
            <a:picLocks noChangeAspect="1" noChangeArrowheads="1"/>
          </p:cNvPicPr>
          <p:nvPr/>
        </p:nvPicPr>
        <p:blipFill>
          <a:blip r:embed="rId3" cstate="print"/>
          <a:srcRect l="48039" t="14970" b="54375"/>
          <a:stretch>
            <a:fillRect/>
          </a:stretch>
        </p:blipFill>
        <p:spPr bwMode="auto">
          <a:xfrm>
            <a:off x="4191000" y="2586038"/>
            <a:ext cx="4572000" cy="3709987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467600" y="2514600"/>
            <a:ext cx="838200" cy="990600"/>
          </a:xfrm>
          <a:prstGeom prst="ellipse">
            <a:avLst/>
          </a:prstGeom>
          <a:noFill/>
          <a:ln w="57150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05800" y="2362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Igy</a:t>
            </a:r>
            <a:r>
              <a:rPr lang="en-US" dirty="0" smtClean="0"/>
              <a:t>: International geophysical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From Wikipedia: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International </a:t>
            </a:r>
            <a:r>
              <a:rPr lang="en-US" dirty="0"/>
              <a:t>scientific project that lasted from </a:t>
            </a:r>
            <a:r>
              <a:rPr lang="en-US" dirty="0" smtClean="0"/>
              <a:t>7-1-57</a:t>
            </a:r>
            <a:r>
              <a:rPr lang="en-US" dirty="0"/>
              <a:t>, to </a:t>
            </a:r>
            <a:r>
              <a:rPr lang="en-US" dirty="0" smtClean="0"/>
              <a:t>12-31-58 (After Josef Stalin’s death.)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67 Countries, </a:t>
            </a:r>
            <a:r>
              <a:rPr lang="en-US" dirty="0" smtClean="0"/>
              <a:t>11 </a:t>
            </a:r>
            <a:r>
              <a:rPr lang="en-US" dirty="0"/>
              <a:t>Earth sciences: aurora and airglow, cosmic rays, geomagnetism, gravity, </a:t>
            </a:r>
            <a:r>
              <a:rPr lang="en-US" dirty="0" err="1"/>
              <a:t>ionospheric</a:t>
            </a:r>
            <a:r>
              <a:rPr lang="en-US" dirty="0"/>
              <a:t> physics, longitude and latitude </a:t>
            </a:r>
            <a:r>
              <a:rPr lang="en-US" dirty="0" smtClean="0"/>
              <a:t>determinations, </a:t>
            </a:r>
            <a:r>
              <a:rPr lang="en-US" dirty="0"/>
              <a:t>meteorology, oceanography, seismology, and solar activity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Soviet Union and the U.S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launched artificial </a:t>
            </a:r>
            <a:r>
              <a:rPr lang="en-US" dirty="0" smtClean="0"/>
              <a:t>satellites. </a:t>
            </a:r>
            <a:br>
              <a:rPr lang="en-US" dirty="0" smtClean="0"/>
            </a:br>
            <a:r>
              <a:rPr lang="en-US" dirty="0" smtClean="0"/>
              <a:t>Van Allen Belt discovered. Plate</a:t>
            </a:r>
            <a:br>
              <a:rPr lang="en-US" dirty="0" smtClean="0"/>
            </a:br>
            <a:r>
              <a:rPr lang="en-US" dirty="0" smtClean="0"/>
              <a:t>Tectonics confirmed.</a:t>
            </a:r>
            <a:endParaRPr lang="en-US" dirty="0"/>
          </a:p>
        </p:txBody>
      </p:sp>
      <p:sp>
        <p:nvSpPr>
          <p:cNvPr id="4" name="AutoShape 2" descr="data:image/jpeg;base64,/9j/4AAQSkZJRgABAQAAAQABAAD/2wCEAAkGBhQSEBQUExQWFRQVFx0VFxgYGR0YFhwcFRcaIRgcGB4aHCceHBwkIRwZHy8mJCcpLCwsHCAyNzAqNSYrLikBCQoKBQUFDQUFDSkYEhgpKSkpKSkpKSkpKSkpKSkpKSkpKSkpKSkpKSkpKSkpKSkpKSkpKSkpKSkpKSkpKSkpKf/AABEIAKwArQMBIgACEQEDEQH/xAAcAAACAgMBAQAAAAAAAAAAAAAABgQFAgMHAQj/xABSEAACAQIEBAIGBAcKCgsAAAABAgMEEQAFEiEGEzFBIlEHFCMyQmFxcoGRFSRSU6Gx0TM0Q1SSk5XB0tMXNlVic3SjsrPCFiUmY2WCg4Wi4fD/xAAUAQEAAAAAAAAAAAAAAAAAAAAA/8QAFBEBAAAAAAAAAAAAAAAAAAAAAP/aAAwDAQACEQMRAD8A7jgwYMAYMGDAGKXiHiEQaI415tTLcQwg2LW6s5+GNerN9guSBjziLiPkaYo051VLflRA2vbq8h+CNe7H6Bc4rKWmFCvMkJqa+pNiVFmdh0SME+zhT7gNzcnAaZuFogA9bWz86Q3ZlqpKeIn8mKNHChB0HU9ySTjV+AMu/j0/9ITf3uLzL+HQSZakJNO/vErdEHZIw3RR59WNyfIWH4Fg/MxfyF/ZgFY5Hl/8em/pCX+9wHJsuHWtl+3MZf77FtS11FJVS0qLEZ4VDuuhdg3Te2/a/lfEWi4joZGqEEYEtNcyRNEFksvxKtvEpHQjAQvwVlvX16T+kZf77AMpy3+PSf0jL/fYmQ8UULSQRtHy2qYxLDzIgiuD8IYjTr76b33HnjXmHFNHEjloWFpvVhenJBlt4V2XcG4semAjnIcv3/Hph/7jLt/tcYPw/l+34/Pt/wCISb/T7TG88S0kMEbVEbamk5BvSspMtvdC6b79B2NsXeUy01SrNHEBoYoweHQwYW2IZQe+AX4eEaSXUsNdVlwLgpWyOV+di5BH0i2JuQ8QyJMKKusKixMMo2SoUfEvlIB7yfaNsWWa8NxyAGO0MyeKOVFAZW+f5SnoVOxH34q5qePMI2patOVUxWfwmzKR7k9O3XTfv2N1b5g2Xx7hS4d4iljnFDXEesWJhlAtHUIO6+UoHvJ9o2w2A4D3BgwYAwYMGAMGDBgDFHxFxJyGSGFOdVS35UQNth1kkPwRL3PfoLnBxFxAYSsMCiWqlHs472AA6ySn4Yl7nqeg3OKqOJcvW51VdfVHfs8rDsO0cKA/Qo63JwG2mpVoQXYmorqk7no0jAbKvaOFN/kBubk72mUZNoZppjzKiQWZvhVe0cQ7IPvY7ntjTlmTvEJJpCJat1N2tZRYeGOMX8MYO3m3U45lDmkIoUnmklkzN6gJLGKgxTJJzLBBHuOWBbbTuN7nAddrc0ETxIVZmmbSukXtYXLN5KB3+eJFQ7aG0AFrHTe+m9tr27Y5BxHKhzerVpkVBFE8gerkhKMCeYYdPVwAPD0+W+LiuqY3rKoV08sMMUMclIRI0QMZjOuVCLa5dVgQenlgDL/R1WQT0tUlQr1IdzUhwOWyzG8oUqgdu2nUTawtidmPo+kqHqpWZIJ2kL01RESZFXlhNMlwLqbbr88LVVXVUxyuN5HFTPTzh0aZqctYewd9HR7eK1rk4nSTVMGZ0kDTrUTCiYzq9Q0MZZWFnIAPi03t4bkAt2wF/W8Cmc00U6RSQRUxhZrkSrJ4bSRDT4SNPW99/lvXZlwFVmhWmEq1DetioeSV2jZ0QgqpKqSG2AJHlfFNk7ST5Galat1npppZSTOzIwjkJEUp1XKsoAXodwbb4t5JpJctNWKoQzVrRMLytyEF9oFYH2eoAqzix1E9MB7m/BFTNSxQrFEgjrFqAvrEjnQLlgZGTVqYnbyAw3cLUUkMJjdFjUMTGqyPMdLG51O4BJuThCXOdYy4CWeImvenkRqjXqCgllVxbmxhtIDfOxxhVZk7U1bUPUypmEE7pDCHIC2cCGNYthIsgtvY3ud9sB1g4rM8yMVCqVYxzRktFKouyMfMfEh6Mp2I+zClRZlyc2mNXO0KNRxSqkkpWPWxIm5eo28NhsOl8UmZ1ckUWUe3lBmeTmCSoaEyIQWXWzeID3bG3cDvgHCamTMImpqtOVVRWfwHdSPcnp26lb/cfC3zz4a4ilWX1Ou0rVKLxuNkqEX408mHxL2PyONWT5WKmiiIm/GIi2mZZBO0Ul/FHzLe0QbKVOxH2YKimWvjNPUjkVkFpFaM7qwPhngJ3aMnsfqtvbAN4x7hZ4b4ikMhpKxQlXGuoEbRzpe3Ni/5l+E/LDMMAYMGDAGKjPs7MIWOJObUS7RR3sNuryH4Y17n6ALkgYwz/iDk6Yol5tTLflRXt0953Pwxr3PfoNzivpqYUQLMTU11QbFujOQDZVH8HCm/yAuTcnAGhaIFv3euqT9DSMvQD8iGMfYo82O8OqqmoammMkYnnrZBC8urSI7AsEQWPswAfmSLnF9kuScsmWVhJUOLO9tgB0SMdkH6epxq4h4X9alpZOa0ZppeatgCCbW8V/lfAU8fpEHMqoJIeXUwB2jjL+CZY1DHlyabarWuLXF8aK7i2eOWnJy5C1SyxxSc9LljHr3OjUFA1C/y6dMWGZejyKpiqY55GkE0pmQ2UNCxUD2ZA+Q69RscSM54QM7URE7RijdZFARW1Mq6fFc7eG4288BSZpxsYZxDNRwpIYRU3lniQXLaSgYrYvq2+dxjLij0grSzmOWmVgkC1ILSoGN20lIwwOqQG+w6gYs844JaarNUs4RuSIArQpKgUNquAx97Vvf6MaMx9G8dRPzaiVpQaYUxDKNXhJYSK43WTWS1wPlgM8+4xipZKZ5oTyZhfnWBaI7Ecxbagu+7XsDiZS51E71LvFGqU9rS3V9atGGDCwuBpO25v2x5FwvL+LGSpMpgDq5eNfarILeOx62AFx179cVv+DKFaeWnileOCaoWZ4xuNK29kpuGVDYbg3GAk5ZxItRQ86mpTIxkMTU50xsrhrHmahZbAhtxexGK2Djtmo5pzQEU8Il1e0jPigazqVt53sRe9sW2S8FmlqqiaKduXUAExMGe0iiwkLs5Yk9xtfEGi9H7pltTRGpDc8yHmcrSV5xu/h5m+97b4CS3ESu8UUNIJZhAtQUuirEr+4NRFtTEGwUdtyMVGc8VUEkdNVVFKWRpGiaUoOZTSJ7we3jFiDcjp1xcf9DJY3jmgqRHOIFp5CYg0cix+42jV4WG9rNbfoemNtFwUIUgRJLhJXlmLqHaZpQeZq3suq/YdsBJgr4qiWVHiVo4FSRJWKujCRSdS+VgOuIUGd0tdTSTpAsxhLLy5VUOCgvazjwhlswv2IxHPo4WOGohppmijqGTUpGoLGP3SNLm4VgSBv4bm2Cm4BeCoqJKaoKJPBy2jkDS+0VdKSEs29l2t5YCZlGfqcrFXFTaE5ZmWFSqnSN+1lBsL4raHNRmgjZInp5BHz4J1eORk1WsHVSbBh1RtmF+hG2WU8GVsNL6qayJoVgaGMCEqfEtgznmG9tyLW3xs4N4HmoWQGWAxpFyiI4OXJJpsI2lfUblfF9rHAbKinWvUwT3graf2iMnvKegmgJ96NuhB+q3zlcOcQyNIaSsCx1ca6tv3OZB/Cw/L8peqn5YsM7yMTqpDGOaM6opV95G/wCZT0ZTsR9hFJVUq16mCf8AF66nPMR095SNlmgJ9+JuhX5lW3scA33x7hY4a4ldpDSVgEdZGL7fucyfnYfMflL1U4ZgcAn8NSqozGqILyrUTIWJ8RSAeCMH4VG+w2uSeuLjIcssOfJ4p5VBZuwUgEInkg227nfC/kJ/Es0/1mr/AFYaabV6qnLID8tdOoErfQLXA3t9GAngY9xy2i4+qUySSqkdXn9ZaAMVtGl5QoYgfCoufuxNp+Lamkqqillf10rSetwsiASMV2KEJcG5sQfLAdFwY5ZwJxPX1kU7CrhlmWMgU7RcpopWO2skXZF3+ki2J2T5lmi5rHSVM9PKnJM8vKjKlVvpUEnoSf1YDouMS2C+FrN8xWZhCSSklxoUFmdRfWdtwh90eZue2AlHiXmErTxvLY2MgU8q/kG6Mfo2+eIdTPUO2hY5Ga3ivIsUag+YQli3kpO/cjE2aolih9lDHGqKFRS32IoVBYC9h1xlRUVSiAa4S53c6H3Y9TfX07DbpbAQqTKCjFminkY9SZ7j/wAqagqj6MJfpG4oqsvZJqR5dK2E0EsZkiGrdW176e97N5Y6HWZjPDGzvEjhRfwPYnyFnA67Drim4goEqctnppLrLLGz2dbHWPECPhNiLXBPTALPCHp9gnYR1iCnc7BwS0RPzv4k+24+eOqRShgCCCCLgjcEHoQe4x8Voy7iS4P5Q6ggHqO4/TjrfCPpJbLa40k766Q6ADcnlExrut/gv1HbAd8wYxje4BG4O4OMsAYMGDAeWxVZ/konQEMY5orvDKvvI1v0qejKdiMW2MJR4T9B/VgOf8W1HrGSx1rLoqIhHNG67Mjl1DaT1sRfY32O98PGV1XMhRz8S3wh5t/ixv8AmY/+KuHXhz96xfV/rOAWcgQChzP51NYfvvfDVTXFOmkXYRjSL2uQgsL9rnvhYyg2oMyPbn1h+7V+zDdQj2afUX9QwCJwvkE9LlclPU0aTlpGblo6MHErFjqL2A09L79BjzhrgiSh9ZrEp4vWpECxUyPaNEW1k5jdWNgSem1hjoVse4BL4byeaSvfMJ6daVmgEAi1B5G8eovIV222UDc+eJvC2USrVV1TOulppQkQvciGFbR9Omolmt88M1sGAqs/lk0rFDbXKdJY9EQe+3zIGwHmRiJl5iheU7lrrGLAtIwRRfYdrsfIYHzTVWSom8iLHGL9F1hnZj8gNH07DFRHxnRUZkjaUyTmV7pGplncljbZAbeXYbYC6qquV5okEFluZDrdR7gAXYXPVgfsxO9ZmHWEH6sgJ/8AkB+vCZ/0qr56ger0AiHL2arkEZszdeWl27DbG3MMmzKf1YCYRSh2M1TC3sghBsiRMfEb6eo263wDDV5ojyxxuGjseY2sEKdPujULobsb2B+HFrUIjqVfSynqGsR+nCHRejUz8x6mvrZgxKWEnLVlQkeIIN99Xe1sSJfQ7QAAqjEqOkssjobDow1dPo6YD59MNMZ2il9kFlKiVRddIkI9ovW1trr92Nee1ivWzM9wjP8ACwaykeEqRsbC36se5rlgjphI27yysVAOyRqSBq73cm63+Feu+IWVwo4KP4R+X2UmwUt5rewNul74D6F9C3ETSUppZmDPT+435ULH2bDzHVfsAx0gHHy5wRlkqZtBTesTwOy6ZDEbOhIZlTe4K30E9tzjuWS11XTVkdHVyJUrLG8kUyqEk9lp1CVBt8WzDqfpwDlgwYMAYxcXBxlgOA51mhvwx/6Ef/EXDrw/+9ovq/twl5p/iwP9Xi/S6Yc+Hx+LRfV/rOAWKA2y3M9re1rf+fDlSDwL9Ufqwn0I/wCrcyH/AHtZ+nWf68OFJ7i/VH6hgN2DBgwBiq4lz9KOnM0gZtwqIou7u5siIO5Jxa4peKcjapjjMbBZYJVniLC6a0BFnA30kEjbcbHAIVLwrNVVdRU5hI9MkqgPBA5XaFFKrK43Nla5C23B8sM3DfC8cEkipGII5AsiImzWsFYSP75NwGtfbVgkM0j6JYDC5eORbOJEcxatYUix0kKgNwDvuNsXGY1oES1AueWdwBdiDs6AdS3kPygMBi+TwipT2SHVG63Kgnwsh3J388Z5nlUKRMyppKg6dBZDc7C2gjuRjRWVk7GGSONAusC8jEHTICOig2309TgramfXCjRKw1cxuXJuBGLjwuBfxae/YYCTS5fLAiLG/MVFC6ZOpsNyHAvf6QcRc74h0QTBQFmSF5NEnZUU3Y6T4k7XU73HTE85ulj72oWHLIs926Cx/X0677YTfS9UCHJ52exlm0xL2ILsLqvewUNt33v1wHzYmYNr1Hc9CDcgi1rG5+zE+gy5GmV22p7GR97kLH7yX/KJsg89anvtgMjZ2XlDUjLr1EgaACdXNJ2XT3Jt288T2qYzTS00I1KgE7S28TujAHTfcRhGaw6mwJ32AXXClRPV5pRVMZCTSTmJmsCBoW99Pf2RK/PR1vj6LyrIVidpXZpZ3GlpHtcL+SgFgi33sBv3vji3oP4Z1yRzMN45TKN7EIYXRSR5Mzbf6M478MB7gwYMAY8OPceMbC+A55nAtwulv4tAPvaPDnw/+9ovq/twmZ/tw0v+hgH+0jw6ZCPxaL6owC1lQtl2YdyZqz9LP+3DdQ/uSfVX/dGFDLiBl2YbWtPVfeXb9uG3Lj7KP6i/7owEnBgwYAwYMGArM9pCyo6X1wtzVA+KwIZT8mUkfTbFatSsk8M0J1K6uzRnwksAtjZrFZALjfr+nDIRiizrK1/dSrHRdwUvzFYDqtt2U91wGupq40jdS1o3uOh1Rux2Ur71tViPn9mMqLP45H1klW5YUIysr62LFlUMASfCOl8VLympVHg5xlTcLImggEEEFyARcXsd/mN8LmWZTUxPKss1RMjs5iUo3MSRT4tLqR2OxVlJAP0YB9rqRGKyzMscq35Rv4k1dQv5RPQ+Y2xyP00cVxzPBSSCUcq8kiopXW5AEekvayEajexIv0x0mqzlKKleocQezW7kM2sm3QagWJJ23PfHBeJq6KaRKicympqLzuqhQFVmAiS5vsFUH7d7YCiqs4klgeBEVIVYSFE7EWW7E+JybjdrnysNsWmSZEII5aip2KxEpTkkM5chVMgHux3a9ju1ttt8aqOuMccjU0Glj4dZvNKoU6mYbaE7DoDvt0x1L0Y+jGR0jqK25DOKjlsdTOwHsjJ/mi5ax3JPywDV6IuHpIKIzT/u1UwlYdNKhQI1t2sN7dr27Y31uc1C55BS619Xkgkl0hfFddvESTfffa2HNRbCZmGSVTZ5BVCNPV4oWhLcyz+03Labdjta++AW8w41q+XXVqzLHHRVHJ9VKKRIisoYux8Qdr3W1rW+ePeJOP6k5gsEUy0ULRx6JZqcukkkihra+i2DKB2vfE7iH0e/hGrDSUsVPEsgeWUNqnn0XstlACqe5NziTxbl9ZWrLQ+pxrTuVCVJlUqqKRciO2oSC1gBYYCs4245qaaskh56UyxwLLBqhMgqX+JNjdd9gB+nHRMuqnemjklj5cjRhnjvfSxW5W/ex2xzPjPg6plqqkmlNWssMcdJJzAhpjGBfVcgi7eMlb36Y6PlFHJFRxxyyc2RIgrufiYLucAocRn/ALNjt7OEf7ZMOeRfveL6o/rwocRm3D2w+CLr/pkw45IPxeL6owCtwtNGxrqGQlZDPM9jsWjmYkOl+tuh8iN8XeUZiyMKaewkUezYbLKqjqvkwFtS9uo2xX8X8ImcieBjHUxnUjr71/1G42IOxG2I+RZ6mYIaepXlVcVmIBIN16TQHra/XuOh26g5g49xSZdmbJIKeoPtSCUe1klA8vJ/NftG2LeS9jY2Ntj2v2wGzBjnNNxlXvl0NVGkMspqWhaIBl1qsjIAhJ8L+G+9xviwyzi6WtkkWkkjW0KNpmjbXFKZCJEmAYEmw2Atv3IwDtjzThByziTMJaWpqC1NaA1CadD7tTEhTfX7psb7bY2ZXxZVy0k0wMRKUonAMMsYDlS2kljZ1sOq4BprcnV/EpKP1BU23+Y//XxTzZfVRxyiy1IZi6LcK17DYlitjcbG+2IPBvGNRW81bRXSCOQSKGVVkmTVy3RjqNtmuNiMRqD0hyyQqrpHDV6lssmrlTRtJoLwEG587dR3wCZxPkmeV8kHMo0Uw3IvJEYib7Mw1HUbADe4+WNuQ+iauLlqpKMtq1XdVe563IRQW8gNSi1rWx0jOeM1p6yGApeN2CSy38Mby35Cnz1EH6NsQM+4kr4KyGFIqUpUyNHCWaTWAiai0lhbsdhgJWR+j2KFleZ2qJF93UFSFPLlwoAi27XBOGsLhIbjmaCSrFTHGFpaZJ25TEktLqAQFvmOvzxKj4pqY5KZamGNBVnTHoZjy5NBZUluBe4B8S2tY7d8A3Y8thCpvSNI8EoMKx1cTH2UjFY5EWXQXhe3iW/y2t9GLrO+MUpaiCF1Y80gSOvuRcw6Yy/yZ/CPowDHbBpwuTcTSLmsdFy1KPC0/M1HUAhsQVt1uR36YYwcAacU2d5wVYQRLrqJAdK9kXoZJD2UfeTsMGe506MIKdQ9S4uAfcjXvJL5KOw6sdsUub5zBlEBZyZ6mU33tzZnHc9kRfuUbDfAQvSLNHTZStLrvI5ijjHxOVkRmNvIAEnyw55IfxeL6gxzPhXhafMKg1tabk9NrKFvcJGD0QfeTue2OrxoFAAFgNhgM8KfFnB3OInhJjqYzqRl2N//AL7g3BFwcNmA4BHyHiBa9WpKteXVp4rC41abWmgJ3Ftrjqp63Bubykr2VvV6gkMQRHKNhKLb2PwyDqR9oxX8YcGioAlhJjqIzqR12YEdCD59iOhGxxEyHiNK0GjrF0VSi5Hu69P8JCRuCOpHVfowFpScEU0UKRIJAiTesL7V78y/Um9yDvt03xrTNsvSollV0WRyIZZVB0lgbKrOBp1gm3W+JNPXtGwpqhvE4KxTdBJYdD2WUdbdG6jyCvRcO18VFHQoqry5BapWRQrRiTUS6FS2sgkd97G+As0jy6nWpo+Y41kvOmqQsOcPEb28Ibfpt1xnU0lBCjQPUOEEPKKmViI45ABueiAi257Yh1uS1f4QnqFiYo0cSRhKgRkmIsSZBbdTe1t9gfPGcuT1ULVqxQJMK3xh2cAIzRhGWUNuyD4dN9trYCSI8upaiL2wjmjgEa3cgtCdl19mUbAMem2+Noy/L9C0zMrtRkTjWxMkfi1By3UDc/SMU6cDStLHBJzPVUy/1N5UdQ0huNQKm7BSLjz3xnUcKTes1bRrLDEaWOCHlyR+PlKws4a9huBfbYHASKjI8rqQUMiSSVbGVJNSmc2PWJ9OoKttrdN/PEvMKOlmkgmarZTROUFnW3MtZxJdd2K3Bt88U9dw3UHJqZFgZa6mVBEUePUjrszK2oLpK32PyuMWmd5BeCnSOGa8bGQPC6CeKQqfF4zok1EsGubb4DbJllFJVPI04katgEfKLqUeNb2KAC5tc7g98YUlBRx1EfMqudJT+zhWWRTyywttYC8lrLdrt9+IFPlVYaigaWIBkp5o5pItARGmI0ELfc7XNhYE7XxI4Qy14aWKjno7tE3ik8LROQ1xKCTqLE2NiL374CdUcE00sSQykyNFIZo3YjmoTJqOkgDw328sQK/guhrJatJJebUSkFvGDLCFFkCAe6F3IuOpOK2eizD1qLMRAdXNaJ4A3tvVydKq3i5dgRzfO5xMheamzPMJ/U55FmEKxsgTxGJLN1cWF+/ywFpU8EsZ450q5kmjp/Vg2mNrqSCSdS+8SAb/ACxIzLOWRkpYPa1RUEs3uxp05s1rDc9FG7HpsCRtzXOnLinpwDUMAWJ3SFT8clup/JXqx8hvil4gz+HKYdK3mqprlVJ8cj23klI6IPl0GyjAeZ3ncGT0/wAU1VOSwBPtJXAALufhRR5bAWAwu8KcIzV1QaytOpmPlZbDoqA+6o2/WdzjZwhwZLVzGsrmLs+9ztex2VR8KDsB9PU46lHEFAAAAAsAMB5DCEUKosBsAMbMGDAGDBgwBbCvxbweKkCSMlJ0OpHXZgw6EHscNGDAIuRcRLWh6GuQLUqOnuiUKdpIj8Lg2JHVTuNsXlBXvC4gqDe5tFN0D/5r26SgfY3UYhcZcGLVKJIyUqIzqR1NmDDoVPY/r6HbEHh3iQVYahr0C1IHlZJQvxx/kuOpUbg7jbAO4GPdOF2DMpaU8qoWSRP4OZEZyR2WUKCVcdL2s303xKHFMX5M/wDMS/2MBScbZpNRywVKSaomPq7wMyqpaU2idSR1DW1b9N8RuKJKikpqJfWZWlkqkjdgyKXEt9SgutlA7fRi7rs4pJQqywvIAbgPSyOAfMaozbGVXmVJKAJYWcDYB6Z2A+jVGbYCnqs/khoggkb1qWRokDFahoj1u3JXxKq2boT4hfEGs46dskeoV+VUwkROCACJQ4UhlcbBr3AsOuGKnraGMoUg0FNWgrSOpXV72m0Xhv3t1xqeTLmD3gUh21vekfxMPia8W7fM74DDgjPJJ2qkmbxQzaFjcKJ0XQDeUJ4TqJJUjtbDXbCzHxBQJKZAumUqIy/q8gbSvRSeXew8sSTxtSAX5j/zUn9jAXunFLmubPzPV6YBpyLsx3SFT0Z/Nj8K9/oGI03EZqTyqLUWPvysjBIlPfxga38lH0nFVxNxTDlUQhhXm1UniCk3Zi3WWYje1/tPQdMBlxBxBDlMGiMc2qluyqxu7t0MsxHRR+wDFJwZwVJUSmsrSXdyGOoWvboFF9kHQAYz4K4KknkNXWlnkc6iT3Ivaw+FV6ADYD6TjpqIALAWA2+7AeRxgCw2AxngwYAwYMGAMGDBgDBgwYAOFbjHgxatNaEpOniR12YMvQgjoRhpwYDk7+k3MKb2UtGkrr4TIJDHqt3K6DY+dja/TAnpiq775ctvMTH9XLx1GSjRjdkUnzIBOMfwbF+bT+SP2YDmi+mKo75ff6Jrfrixkvpkn75a/wDPj+7x0r8HRfm0/kj9mD8HRfm0/kj9mA5sfTLN/k1/59f7vAPTNL/k5/59f7GOk/g6L82n8kfsx4cti/Np/JGA5wPTJL3y9/59f7GPf8Mkn+T3/n0/s46Icqh/Np9wxicoh/Np92A5vWemCdkKxUOmQiys8qso+ZVVu1vLa+JPA/AjO5qqwmSRzqOvqxI6nawHawAsNsPy5PCDcRJf6MTQMB4iWFgLAdhjLBgwBgwYMAYMGDAf/9k="/>
          <p:cNvSpPr>
            <a:spLocks noChangeAspect="1" noChangeArrowheads="1"/>
          </p:cNvSpPr>
          <p:nvPr/>
        </p:nvSpPr>
        <p:spPr bwMode="auto">
          <a:xfrm>
            <a:off x="155575" y="-982663"/>
            <a:ext cx="20669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hQSEBQUExQWFRQVFx0VFxgYGR0YFhwcFRcaIRgcGB4aHCceHBwkIRwZHy8mJCcpLCwsHCAyNzAqNSYrLikBCQoKBQUFDQUFDSkYEhgpKSkpKSkpKSkpKSkpKSkpKSkpKSkpKSkpKSkpKSkpKSkpKSkpKSkpKSkpKSkpKSkpKf/AABEIAKwArQMBIgACEQEDEQH/xAAcAAACAgMBAQAAAAAAAAAAAAAABgQFAgMHAQj/xABSEAACAQIEBAIGBAcKCgsAAAABAgMEEQAFEiEGEzFBIlEHFCMyQmFxcoGRFSRSU6Gx0TM0Q1SSk5XB0tMXNlVic3SjsrPCFiUmY2WCg4Wi4fD/xAAUAQEAAAAAAAAAAAAAAAAAAAAA/8QAFBEBAAAAAAAAAAAAAAAAAAAAAP/aAAwDAQACEQMRAD8A7jgwYMAYMGDAGKXiHiEQaI415tTLcQwg2LW6s5+GNerN9guSBjziLiPkaYo051VLflRA2vbq8h+CNe7H6Bc4rKWmFCvMkJqa+pNiVFmdh0SME+zhT7gNzcnAaZuFogA9bWz86Q3ZlqpKeIn8mKNHChB0HU9ySTjV+AMu/j0/9ITf3uLzL+HQSZakJNO/vErdEHZIw3RR59WNyfIWH4Fg/MxfyF/ZgFY5Hl/8em/pCX+9wHJsuHWtl+3MZf77FtS11FJVS0qLEZ4VDuuhdg3Te2/a/lfEWi4joZGqEEYEtNcyRNEFksvxKtvEpHQjAQvwVlvX16T+kZf77AMpy3+PSf0jL/fYmQ8UULSQRtHy2qYxLDzIgiuD8IYjTr76b33HnjXmHFNHEjloWFpvVhenJBlt4V2XcG4semAjnIcv3/Hph/7jLt/tcYPw/l+34/Pt/wCISb/T7TG88S0kMEbVEbamk5BvSspMtvdC6b79B2NsXeUy01SrNHEBoYoweHQwYW2IZQe+AX4eEaSXUsNdVlwLgpWyOV+di5BH0i2JuQ8QyJMKKusKixMMo2SoUfEvlIB7yfaNsWWa8NxyAGO0MyeKOVFAZW+f5SnoVOxH34q5qePMI2patOVUxWfwmzKR7k9O3XTfv2N1b5g2Xx7hS4d4iljnFDXEesWJhlAtHUIO6+UoHvJ9o2w2A4D3BgwYAwYMGAMGDBgDFHxFxJyGSGFOdVS35UQNth1kkPwRL3PfoLnBxFxAYSsMCiWqlHs472AA6ySn4Yl7nqeg3OKqOJcvW51VdfVHfs8rDsO0cKA/Qo63JwG2mpVoQXYmorqk7no0jAbKvaOFN/kBubk72mUZNoZppjzKiQWZvhVe0cQ7IPvY7ntjTlmTvEJJpCJat1N2tZRYeGOMX8MYO3m3U45lDmkIoUnmklkzN6gJLGKgxTJJzLBBHuOWBbbTuN7nAddrc0ETxIVZmmbSukXtYXLN5KB3+eJFQ7aG0AFrHTe+m9tr27Y5BxHKhzerVpkVBFE8gerkhKMCeYYdPVwAPD0+W+LiuqY3rKoV08sMMUMclIRI0QMZjOuVCLa5dVgQenlgDL/R1WQT0tUlQr1IdzUhwOWyzG8oUqgdu2nUTawtidmPo+kqHqpWZIJ2kL01RESZFXlhNMlwLqbbr88LVVXVUxyuN5HFTPTzh0aZqctYewd9HR7eK1rk4nSTVMGZ0kDTrUTCiYzq9Q0MZZWFnIAPi03t4bkAt2wF/W8Cmc00U6RSQRUxhZrkSrJ4bSRDT4SNPW99/lvXZlwFVmhWmEq1DetioeSV2jZ0QgqpKqSG2AJHlfFNk7ST5Galat1npppZSTOzIwjkJEUp1XKsoAXodwbb4t5JpJctNWKoQzVrRMLytyEF9oFYH2eoAqzix1E9MB7m/BFTNSxQrFEgjrFqAvrEjnQLlgZGTVqYnbyAw3cLUUkMJjdFjUMTGqyPMdLG51O4BJuThCXOdYy4CWeImvenkRqjXqCgllVxbmxhtIDfOxxhVZk7U1bUPUypmEE7pDCHIC2cCGNYthIsgtvY3ud9sB1g4rM8yMVCqVYxzRktFKouyMfMfEh6Mp2I+zClRZlyc2mNXO0KNRxSqkkpWPWxIm5eo28NhsOl8UmZ1ckUWUe3lBmeTmCSoaEyIQWXWzeID3bG3cDvgHCamTMImpqtOVVRWfwHdSPcnp26lb/cfC3zz4a4ilWX1Ou0rVKLxuNkqEX408mHxL2PyONWT5WKmiiIm/GIi2mZZBO0Ul/FHzLe0QbKVOxH2YKimWvjNPUjkVkFpFaM7qwPhngJ3aMnsfqtvbAN4x7hZ4b4ikMhpKxQlXGuoEbRzpe3Ni/5l+E/LDMMAYMGDAGKjPs7MIWOJObUS7RR3sNuryH4Y17n6ALkgYwz/iDk6Yol5tTLflRXt0953Pwxr3PfoNzivpqYUQLMTU11QbFujOQDZVH8HCm/yAuTcnAGhaIFv3euqT9DSMvQD8iGMfYo82O8OqqmoammMkYnnrZBC8urSI7AsEQWPswAfmSLnF9kuScsmWVhJUOLO9tgB0SMdkH6epxq4h4X9alpZOa0ZppeatgCCbW8V/lfAU8fpEHMqoJIeXUwB2jjL+CZY1DHlyabarWuLXF8aK7i2eOWnJy5C1SyxxSc9LljHr3OjUFA1C/y6dMWGZejyKpiqY55GkE0pmQ2UNCxUD2ZA+Q69RscSM54QM7URE7RijdZFARW1Mq6fFc7eG4288BSZpxsYZxDNRwpIYRU3lniQXLaSgYrYvq2+dxjLij0grSzmOWmVgkC1ILSoGN20lIwwOqQG+w6gYs844JaarNUs4RuSIArQpKgUNquAx97Vvf6MaMx9G8dRPzaiVpQaYUxDKNXhJYSK43WTWS1wPlgM8+4xipZKZ5oTyZhfnWBaI7Ecxbagu+7XsDiZS51E71LvFGqU9rS3V9atGGDCwuBpO25v2x5FwvL+LGSpMpgDq5eNfarILeOx62AFx179cVv+DKFaeWnileOCaoWZ4xuNK29kpuGVDYbg3GAk5ZxItRQ86mpTIxkMTU50xsrhrHmahZbAhtxexGK2Djtmo5pzQEU8Il1e0jPigazqVt53sRe9sW2S8FmlqqiaKduXUAExMGe0iiwkLs5Yk9xtfEGi9H7pltTRGpDc8yHmcrSV5xu/h5m+97b4CS3ESu8UUNIJZhAtQUuirEr+4NRFtTEGwUdtyMVGc8VUEkdNVVFKWRpGiaUoOZTSJ7we3jFiDcjp1xcf9DJY3jmgqRHOIFp5CYg0cix+42jV4WG9rNbfoemNtFwUIUgRJLhJXlmLqHaZpQeZq3suq/YdsBJgr4qiWVHiVo4FSRJWKujCRSdS+VgOuIUGd0tdTSTpAsxhLLy5VUOCgvazjwhlswv2IxHPo4WOGohppmijqGTUpGoLGP3SNLm4VgSBv4bm2Cm4BeCoqJKaoKJPBy2jkDS+0VdKSEs29l2t5YCZlGfqcrFXFTaE5ZmWFSqnSN+1lBsL4raHNRmgjZInp5BHz4J1eORk1WsHVSbBh1RtmF+hG2WU8GVsNL6qayJoVgaGMCEqfEtgznmG9tyLW3xs4N4HmoWQGWAxpFyiI4OXJJpsI2lfUblfF9rHAbKinWvUwT3graf2iMnvKegmgJ96NuhB+q3zlcOcQyNIaSsCx1ca6tv3OZB/Cw/L8peqn5YsM7yMTqpDGOaM6opV95G/wCZT0ZTsR9hFJVUq16mCf8AF66nPMR095SNlmgJ9+JuhX5lW3scA33x7hY4a4ldpDSVgEdZGL7fucyfnYfMflL1U4ZgcAn8NSqozGqILyrUTIWJ8RSAeCMH4VG+w2uSeuLjIcssOfJ4p5VBZuwUgEInkg227nfC/kJ/Es0/1mr/AFYaabV6qnLID8tdOoErfQLXA3t9GAngY9xy2i4+qUySSqkdXn9ZaAMVtGl5QoYgfCoufuxNp+Lamkqqillf10rSetwsiASMV2KEJcG5sQfLAdFwY5ZwJxPX1kU7CrhlmWMgU7RcpopWO2skXZF3+ki2J2T5lmi5rHSVM9PKnJM8vKjKlVvpUEnoSf1YDouMS2C+FrN8xWZhCSSklxoUFmdRfWdtwh90eZue2AlHiXmErTxvLY2MgU8q/kG6Mfo2+eIdTPUO2hY5Ga3ivIsUag+YQli3kpO/cjE2aolih9lDHGqKFRS32IoVBYC9h1xlRUVSiAa4S53c6H3Y9TfX07DbpbAQqTKCjFminkY9SZ7j/wAqagqj6MJfpG4oqsvZJqR5dK2E0EsZkiGrdW176e97N5Y6HWZjPDGzvEjhRfwPYnyFnA67Drim4goEqctnppLrLLGz2dbHWPECPhNiLXBPTALPCHp9gnYR1iCnc7BwS0RPzv4k+24+eOqRShgCCCCLgjcEHoQe4x8Voy7iS4P5Q6ggHqO4/TjrfCPpJbLa40k766Q6ADcnlExrut/gv1HbAd8wYxje4BG4O4OMsAYMGDAeWxVZ/konQEMY5orvDKvvI1v0qejKdiMW2MJR4T9B/VgOf8W1HrGSx1rLoqIhHNG67Mjl1DaT1sRfY32O98PGV1XMhRz8S3wh5t/ixv8AmY/+KuHXhz96xfV/rOAWcgQChzP51NYfvvfDVTXFOmkXYRjSL2uQgsL9rnvhYyg2oMyPbn1h+7V+zDdQj2afUX9QwCJwvkE9LlclPU0aTlpGblo6MHErFjqL2A09L79BjzhrgiSh9ZrEp4vWpECxUyPaNEW1k5jdWNgSem1hjoVse4BL4byeaSvfMJ6daVmgEAi1B5G8eovIV222UDc+eJvC2USrVV1TOulppQkQvciGFbR9Omolmt88M1sGAqs/lk0rFDbXKdJY9EQe+3zIGwHmRiJl5iheU7lrrGLAtIwRRfYdrsfIYHzTVWSom8iLHGL9F1hnZj8gNH07DFRHxnRUZkjaUyTmV7pGplncljbZAbeXYbYC6qquV5okEFluZDrdR7gAXYXPVgfsxO9ZmHWEH6sgJ/8AkB+vCZ/0qr56ger0AiHL2arkEZszdeWl27DbG3MMmzKf1YCYRSh2M1TC3sghBsiRMfEb6eo263wDDV5ojyxxuGjseY2sEKdPujULobsb2B+HFrUIjqVfSynqGsR+nCHRejUz8x6mvrZgxKWEnLVlQkeIIN99Xe1sSJfQ7QAAqjEqOkssjobDow1dPo6YD59MNMZ2il9kFlKiVRddIkI9ovW1trr92Nee1ivWzM9wjP8ACwaykeEqRsbC36se5rlgjphI27yysVAOyRqSBq73cm63+Feu+IWVwo4KP4R+X2UmwUt5rewNul74D6F9C3ETSUppZmDPT+435ULH2bDzHVfsAx0gHHy5wRlkqZtBTesTwOy6ZDEbOhIZlTe4K30E9tzjuWS11XTVkdHVyJUrLG8kUyqEk9lp1CVBt8WzDqfpwDlgwYMAYxcXBxlgOA51mhvwx/6Ef/EXDrw/+9ovq/twl5p/iwP9Xi/S6Yc+Hx+LRfV/rOAWKA2y3M9re1rf+fDlSDwL9Ufqwn0I/wCrcyH/AHtZ+nWf68OFJ7i/VH6hgN2DBgwBiq4lz9KOnM0gZtwqIou7u5siIO5Jxa4peKcjapjjMbBZYJVniLC6a0BFnA30kEjbcbHAIVLwrNVVdRU5hI9MkqgPBA5XaFFKrK43Nla5C23B8sM3DfC8cEkipGII5AsiImzWsFYSP75NwGtfbVgkM0j6JYDC5eORbOJEcxatYUix0kKgNwDvuNsXGY1oES1AueWdwBdiDs6AdS3kPygMBi+TwipT2SHVG63Kgnwsh3J388Z5nlUKRMyppKg6dBZDc7C2gjuRjRWVk7GGSONAusC8jEHTICOig2309TgramfXCjRKw1cxuXJuBGLjwuBfxae/YYCTS5fLAiLG/MVFC6ZOpsNyHAvf6QcRc74h0QTBQFmSF5NEnZUU3Y6T4k7XU73HTE85ulj72oWHLIs926Cx/X0677YTfS9UCHJ52exlm0xL2ILsLqvewUNt33v1wHzYmYNr1Hc9CDcgi1rG5+zE+gy5GmV22p7GR97kLH7yX/KJsg89anvtgMjZ2XlDUjLr1EgaACdXNJ2XT3Jt288T2qYzTS00I1KgE7S28TujAHTfcRhGaw6mwJ32AXXClRPV5pRVMZCTSTmJmsCBoW99Pf2RK/PR1vj6LyrIVidpXZpZ3GlpHtcL+SgFgi33sBv3vji3oP4Z1yRzMN45TKN7EIYXRSR5Mzbf6M478MB7gwYMAY8OPceMbC+A55nAtwulv4tAPvaPDnw/+9ovq/twmZ/tw0v+hgH+0jw6ZCPxaL6owC1lQtl2YdyZqz9LP+3DdQ/uSfVX/dGFDLiBl2YbWtPVfeXb9uG3Lj7KP6i/7owEnBgwYAwYMGArM9pCyo6X1wtzVA+KwIZT8mUkfTbFatSsk8M0J1K6uzRnwksAtjZrFZALjfr+nDIRiizrK1/dSrHRdwUvzFYDqtt2U91wGupq40jdS1o3uOh1Rux2Ur71tViPn9mMqLP45H1klW5YUIysr62LFlUMASfCOl8VLympVHg5xlTcLImggEEEFyARcXsd/mN8LmWZTUxPKss1RMjs5iUo3MSRT4tLqR2OxVlJAP0YB9rqRGKyzMscq35Rv4k1dQv5RPQ+Y2xyP00cVxzPBSSCUcq8kiopXW5AEekvayEajexIv0x0mqzlKKleocQezW7kM2sm3QagWJJ23PfHBeJq6KaRKicympqLzuqhQFVmAiS5vsFUH7d7YCiqs4klgeBEVIVYSFE7EWW7E+JybjdrnysNsWmSZEII5aip2KxEpTkkM5chVMgHux3a9ju1ttt8aqOuMccjU0Glj4dZvNKoU6mYbaE7DoDvt0x1L0Y+jGR0jqK25DOKjlsdTOwHsjJ/mi5ax3JPywDV6IuHpIKIzT/u1UwlYdNKhQI1t2sN7dr27Y31uc1C55BS619Xkgkl0hfFddvESTfffa2HNRbCZmGSVTZ5BVCNPV4oWhLcyz+03Labdjta++AW8w41q+XXVqzLHHRVHJ9VKKRIisoYux8Qdr3W1rW+ePeJOP6k5gsEUy0ULRx6JZqcukkkihra+i2DKB2vfE7iH0e/hGrDSUsVPEsgeWUNqnn0XstlACqe5NziTxbl9ZWrLQ+pxrTuVCVJlUqqKRciO2oSC1gBYYCs4245qaaskh56UyxwLLBqhMgqX+JNjdd9gB+nHRMuqnemjklj5cjRhnjvfSxW5W/ex2xzPjPg6plqqkmlNWssMcdJJzAhpjGBfVcgi7eMlb36Y6PlFHJFRxxyyc2RIgrufiYLucAocRn/ALNjt7OEf7ZMOeRfveL6o/rwocRm3D2w+CLr/pkw45IPxeL6owCtwtNGxrqGQlZDPM9jsWjmYkOl+tuh8iN8XeUZiyMKaewkUezYbLKqjqvkwFtS9uo2xX8X8ImcieBjHUxnUjr71/1G42IOxG2I+RZ6mYIaepXlVcVmIBIN16TQHra/XuOh26g5g49xSZdmbJIKeoPtSCUe1klA8vJ/NftG2LeS9jY2Ntj2v2wGzBjnNNxlXvl0NVGkMspqWhaIBl1qsjIAhJ8L+G+9xviwyzi6WtkkWkkjW0KNpmjbXFKZCJEmAYEmw2Atv3IwDtjzThByziTMJaWpqC1NaA1CadD7tTEhTfX7psb7bY2ZXxZVy0k0wMRKUonAMMsYDlS2kljZ1sOq4BprcnV/EpKP1BU23+Y//XxTzZfVRxyiy1IZi6LcK17DYlitjcbG+2IPBvGNRW81bRXSCOQSKGVVkmTVy3RjqNtmuNiMRqD0hyyQqrpHDV6lssmrlTRtJoLwEG587dR3wCZxPkmeV8kHMo0Uw3IvJEYib7Mw1HUbADe4+WNuQ+iauLlqpKMtq1XdVe563IRQW8gNSi1rWx0jOeM1p6yGApeN2CSy38Mby35Cnz1EH6NsQM+4kr4KyGFIqUpUyNHCWaTWAiai0lhbsdhgJWR+j2KFleZ2qJF93UFSFPLlwoAi27XBOGsLhIbjmaCSrFTHGFpaZJ25TEktLqAQFvmOvzxKj4pqY5KZamGNBVnTHoZjy5NBZUluBe4B8S2tY7d8A3Y8thCpvSNI8EoMKx1cTH2UjFY5EWXQXhe3iW/y2t9GLrO+MUpaiCF1Y80gSOvuRcw6Yy/yZ/CPowDHbBpwuTcTSLmsdFy1KPC0/M1HUAhsQVt1uR36YYwcAacU2d5wVYQRLrqJAdK9kXoZJD2UfeTsMGe506MIKdQ9S4uAfcjXvJL5KOw6sdsUub5zBlEBZyZ6mU33tzZnHc9kRfuUbDfAQvSLNHTZStLrvI5ijjHxOVkRmNvIAEnyw55IfxeL6gxzPhXhafMKg1tabk9NrKFvcJGD0QfeTue2OrxoFAAFgNhgM8KfFnB3OInhJjqYzqRl2N//AL7g3BFwcNmA4BHyHiBa9WpKteXVp4rC41abWmgJ3Ftrjqp63Bubykr2VvV6gkMQRHKNhKLb2PwyDqR9oxX8YcGioAlhJjqIzqR12YEdCD59iOhGxxEyHiNK0GjrF0VSi5Hu69P8JCRuCOpHVfowFpScEU0UKRIJAiTesL7V78y/Um9yDvt03xrTNsvSollV0WRyIZZVB0lgbKrOBp1gm3W+JNPXtGwpqhvE4KxTdBJYdD2WUdbdG6jyCvRcO18VFHQoqry5BapWRQrRiTUS6FS2sgkd97G+As0jy6nWpo+Y41kvOmqQsOcPEb28Ibfpt1xnU0lBCjQPUOEEPKKmViI45ABueiAi257Yh1uS1f4QnqFiYo0cSRhKgRkmIsSZBbdTe1t9gfPGcuT1ULVqxQJMK3xh2cAIzRhGWUNuyD4dN9trYCSI8upaiL2wjmjgEa3cgtCdl19mUbAMem2+Noy/L9C0zMrtRkTjWxMkfi1By3UDc/SMU6cDStLHBJzPVUy/1N5UdQ0huNQKm7BSLjz3xnUcKTes1bRrLDEaWOCHlyR+PlKws4a9huBfbYHASKjI8rqQUMiSSVbGVJNSmc2PWJ9OoKttrdN/PEvMKOlmkgmarZTROUFnW3MtZxJdd2K3Bt88U9dw3UHJqZFgZa6mVBEUePUjrszK2oLpK32PyuMWmd5BeCnSOGa8bGQPC6CeKQqfF4zok1EsGubb4DbJllFJVPI04katgEfKLqUeNb2KAC5tc7g98YUlBRx1EfMqudJT+zhWWRTyywttYC8lrLdrt9+IFPlVYaigaWIBkp5o5pItARGmI0ELfc7XNhYE7XxI4Qy14aWKjno7tE3ik8LROQ1xKCTqLE2NiL374CdUcE00sSQykyNFIZo3YjmoTJqOkgDw328sQK/guhrJatJJebUSkFvGDLCFFkCAe6F3IuOpOK2eizD1qLMRAdXNaJ4A3tvVydKq3i5dgRzfO5xMheamzPMJ/U55FmEKxsgTxGJLN1cWF+/ywFpU8EsZ450q5kmjp/Vg2mNrqSCSdS+8SAb/ACxIzLOWRkpYPa1RUEs3uxp05s1rDc9FG7HpsCRtzXOnLinpwDUMAWJ3SFT8clup/JXqx8hvil4gz+HKYdK3mqprlVJ8cj23klI6IPl0GyjAeZ3ncGT0/wAU1VOSwBPtJXAALufhRR5bAWAwu8KcIzV1QaytOpmPlZbDoqA+6o2/WdzjZwhwZLVzGsrmLs+9ztex2VR8KDsB9PU46lHEFAAAAAsAMB5DCEUKosBsAMbMGDAGDBgwBbCvxbweKkCSMlJ0OpHXZgw6EHscNGDAIuRcRLWh6GuQLUqOnuiUKdpIj8Lg2JHVTuNsXlBXvC4gqDe5tFN0D/5r26SgfY3UYhcZcGLVKJIyUqIzqR1NmDDoVPY/r6HbEHh3iQVYahr0C1IHlZJQvxx/kuOpUbg7jbAO4GPdOF2DMpaU8qoWSRP4OZEZyR2WUKCVcdL2s303xKHFMX5M/wDMS/2MBScbZpNRywVKSaomPq7wMyqpaU2idSR1DW1b9N8RuKJKikpqJfWZWlkqkjdgyKXEt9SgutlA7fRi7rs4pJQqywvIAbgPSyOAfMaozbGVXmVJKAJYWcDYB6Z2A+jVGbYCnqs/khoggkb1qWRokDFahoj1u3JXxKq2boT4hfEGs46dskeoV+VUwkROCACJQ4UhlcbBr3AsOuGKnraGMoUg0FNWgrSOpXV72m0Xhv3t1xqeTLmD3gUh21vekfxMPia8W7fM74DDgjPJJ2qkmbxQzaFjcKJ0XQDeUJ4TqJJUjtbDXbCzHxBQJKZAumUqIy/q8gbSvRSeXew8sSTxtSAX5j/zUn9jAXunFLmubPzPV6YBpyLsx3SFT0Z/Nj8K9/oGI03EZqTyqLUWPvysjBIlPfxga38lH0nFVxNxTDlUQhhXm1UniCk3Zi3WWYje1/tPQdMBlxBxBDlMGiMc2qluyqxu7t0MsxHRR+wDFJwZwVJUSmsrSXdyGOoWvboFF9kHQAYz4K4KknkNXWlnkc6iT3Ivaw+FV6ADYD6TjpqIALAWA2+7AeRxgCw2AxngwYAwYMGAMGDBgDBgwYAOFbjHgxatNaEpOniR12YMvQgjoRhpwYDk7+k3MKb2UtGkrr4TIJDHqt3K6DY+dja/TAnpiq775ctvMTH9XLx1GSjRjdkUnzIBOMfwbF+bT+SP2YDmi+mKo75ff6Jrfrixkvpkn75a/wDPj+7x0r8HRfm0/kj9mD8HRfm0/kj9mA5sfTLN/k1/59f7vAPTNL/k5/59f7GOk/g6L82n8kfsx4cti/Np/JGA5wPTJL3y9/59f7GPf8Mkn+T3/n0/s46Icqh/Np9wxicoh/Np92A5vWemCdkKxUOmQiys8qso+ZVVu1vLa+JPA/AjO5qqwmSRzqOvqxI6nawHawAsNsPy5PCDcRJf6MTQMB4iWFgLAdhjLBgwBgwYMAYMGDAf/9k="/>
          <p:cNvSpPr>
            <a:spLocks noChangeAspect="1" noChangeArrowheads="1"/>
          </p:cNvSpPr>
          <p:nvPr/>
        </p:nvSpPr>
        <p:spPr bwMode="auto">
          <a:xfrm>
            <a:off x="307975" y="-830263"/>
            <a:ext cx="20669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hQSEBQUExQWFRQVFx0VFxgYGR0YFhwcFRcaIRgcGB4aHCceHBwkIRwZHy8mJCcpLCwsHCAyNzAqNSYrLikBCQoKBQUFDQUFDSkYEhgpKSkpKSkpKSkpKSkpKSkpKSkpKSkpKSkpKSkpKSkpKSkpKSkpKSkpKSkpKSkpKSkpKf/AABEIAKwArQMBIgACEQEDEQH/xAAcAAACAgMBAQAAAAAAAAAAAAAABgQFAgMHAQj/xABSEAACAQIEBAIGBAcKCgsAAAABAgMEEQAFEiEGEzFBIlEHFCMyQmFxcoGRFSRSU6Gx0TM0Q1SSk5XB0tMXNlVic3SjsrPCFiUmY2WCg4Wi4fD/xAAUAQEAAAAAAAAAAAAAAAAAAAAA/8QAFBEBAAAAAAAAAAAAAAAAAAAAAP/aAAwDAQACEQMRAD8A7jgwYMAYMGDAGKXiHiEQaI415tTLcQwg2LW6s5+GNerN9guSBjziLiPkaYo051VLflRA2vbq8h+CNe7H6Bc4rKWmFCvMkJqa+pNiVFmdh0SME+zhT7gNzcnAaZuFogA9bWz86Q3ZlqpKeIn8mKNHChB0HU9ySTjV+AMu/j0/9ITf3uLzL+HQSZakJNO/vErdEHZIw3RR59WNyfIWH4Fg/MxfyF/ZgFY5Hl/8em/pCX+9wHJsuHWtl+3MZf77FtS11FJVS0qLEZ4VDuuhdg3Te2/a/lfEWi4joZGqEEYEtNcyRNEFksvxKtvEpHQjAQvwVlvX16T+kZf77AMpy3+PSf0jL/fYmQ8UULSQRtHy2qYxLDzIgiuD8IYjTr76b33HnjXmHFNHEjloWFpvVhenJBlt4V2XcG4semAjnIcv3/Hph/7jLt/tcYPw/l+34/Pt/wCISb/T7TG88S0kMEbVEbamk5BvSspMtvdC6b79B2NsXeUy01SrNHEBoYoweHQwYW2IZQe+AX4eEaSXUsNdVlwLgpWyOV+di5BH0i2JuQ8QyJMKKusKixMMo2SoUfEvlIB7yfaNsWWa8NxyAGO0MyeKOVFAZW+f5SnoVOxH34q5qePMI2patOVUxWfwmzKR7k9O3XTfv2N1b5g2Xx7hS4d4iljnFDXEesWJhlAtHUIO6+UoHvJ9o2w2A4D3BgwYAwYMGAMGDBgDFHxFxJyGSGFOdVS35UQNth1kkPwRL3PfoLnBxFxAYSsMCiWqlHs472AA6ySn4Yl7nqeg3OKqOJcvW51VdfVHfs8rDsO0cKA/Qo63JwG2mpVoQXYmorqk7no0jAbKvaOFN/kBubk72mUZNoZppjzKiQWZvhVe0cQ7IPvY7ntjTlmTvEJJpCJat1N2tZRYeGOMX8MYO3m3U45lDmkIoUnmklkzN6gJLGKgxTJJzLBBHuOWBbbTuN7nAddrc0ETxIVZmmbSukXtYXLN5KB3+eJFQ7aG0AFrHTe+m9tr27Y5BxHKhzerVpkVBFE8gerkhKMCeYYdPVwAPD0+W+LiuqY3rKoV08sMMUMclIRI0QMZjOuVCLa5dVgQenlgDL/R1WQT0tUlQr1IdzUhwOWyzG8oUqgdu2nUTawtidmPo+kqHqpWZIJ2kL01RESZFXlhNMlwLqbbr88LVVXVUxyuN5HFTPTzh0aZqctYewd9HR7eK1rk4nSTVMGZ0kDTrUTCiYzq9Q0MZZWFnIAPi03t4bkAt2wF/W8Cmc00U6RSQRUxhZrkSrJ4bSRDT4SNPW99/lvXZlwFVmhWmEq1DetioeSV2jZ0QgqpKqSG2AJHlfFNk7ST5Galat1npppZSTOzIwjkJEUp1XKsoAXodwbb4t5JpJctNWKoQzVrRMLytyEF9oFYH2eoAqzix1E9MB7m/BFTNSxQrFEgjrFqAvrEjnQLlgZGTVqYnbyAw3cLUUkMJjdFjUMTGqyPMdLG51O4BJuThCXOdYy4CWeImvenkRqjXqCgllVxbmxhtIDfOxxhVZk7U1bUPUypmEE7pDCHIC2cCGNYthIsgtvY3ud9sB1g4rM8yMVCqVYxzRktFKouyMfMfEh6Mp2I+zClRZlyc2mNXO0KNRxSqkkpWPWxIm5eo28NhsOl8UmZ1ckUWUe3lBmeTmCSoaEyIQWXWzeID3bG3cDvgHCamTMImpqtOVVRWfwHdSPcnp26lb/cfC3zz4a4ilWX1Ou0rVKLxuNkqEX408mHxL2PyONWT5WKmiiIm/GIi2mZZBO0Ul/FHzLe0QbKVOxH2YKimWvjNPUjkVkFpFaM7qwPhngJ3aMnsfqtvbAN4x7hZ4b4ikMhpKxQlXGuoEbRzpe3Ni/5l+E/LDMMAYMGDAGKjPs7MIWOJObUS7RR3sNuryH4Y17n6ALkgYwz/iDk6Yol5tTLflRXt0953Pwxr3PfoNzivpqYUQLMTU11QbFujOQDZVH8HCm/yAuTcnAGhaIFv3euqT9DSMvQD8iGMfYo82O8OqqmoammMkYnnrZBC8urSI7AsEQWPswAfmSLnF9kuScsmWVhJUOLO9tgB0SMdkH6epxq4h4X9alpZOa0ZppeatgCCbW8V/lfAU8fpEHMqoJIeXUwB2jjL+CZY1DHlyabarWuLXF8aK7i2eOWnJy5C1SyxxSc9LljHr3OjUFA1C/y6dMWGZejyKpiqY55GkE0pmQ2UNCxUD2ZA+Q69RscSM54QM7URE7RijdZFARW1Mq6fFc7eG4288BSZpxsYZxDNRwpIYRU3lniQXLaSgYrYvq2+dxjLij0grSzmOWmVgkC1ILSoGN20lIwwOqQG+w6gYs844JaarNUs4RuSIArQpKgUNquAx97Vvf6MaMx9G8dRPzaiVpQaYUxDKNXhJYSK43WTWS1wPlgM8+4xipZKZ5oTyZhfnWBaI7Ecxbagu+7XsDiZS51E71LvFGqU9rS3V9atGGDCwuBpO25v2x5FwvL+LGSpMpgDq5eNfarILeOx62AFx179cVv+DKFaeWnileOCaoWZ4xuNK29kpuGVDYbg3GAk5ZxItRQ86mpTIxkMTU50xsrhrHmahZbAhtxexGK2Djtmo5pzQEU8Il1e0jPigazqVt53sRe9sW2S8FmlqqiaKduXUAExMGe0iiwkLs5Yk9xtfEGi9H7pltTRGpDc8yHmcrSV5xu/h5m+97b4CS3ESu8UUNIJZhAtQUuirEr+4NRFtTEGwUdtyMVGc8VUEkdNVVFKWRpGiaUoOZTSJ7we3jFiDcjp1xcf9DJY3jmgqRHOIFp5CYg0cix+42jV4WG9rNbfoemNtFwUIUgRJLhJXlmLqHaZpQeZq3suq/YdsBJgr4qiWVHiVo4FSRJWKujCRSdS+VgOuIUGd0tdTSTpAsxhLLy5VUOCgvazjwhlswv2IxHPo4WOGohppmijqGTUpGoLGP3SNLm4VgSBv4bm2Cm4BeCoqJKaoKJPBy2jkDS+0VdKSEs29l2t5YCZlGfqcrFXFTaE5ZmWFSqnSN+1lBsL4raHNRmgjZInp5BHz4J1eORk1WsHVSbBh1RtmF+hG2WU8GVsNL6qayJoVgaGMCEqfEtgznmG9tyLW3xs4N4HmoWQGWAxpFyiI4OXJJpsI2lfUblfF9rHAbKinWvUwT3graf2iMnvKegmgJ96NuhB+q3zlcOcQyNIaSsCx1ca6tv3OZB/Cw/L8peqn5YsM7yMTqpDGOaM6opV95G/wCZT0ZTsR9hFJVUq16mCf8AF66nPMR095SNlmgJ9+JuhX5lW3scA33x7hY4a4ldpDSVgEdZGL7fucyfnYfMflL1U4ZgcAn8NSqozGqILyrUTIWJ8RSAeCMH4VG+w2uSeuLjIcssOfJ4p5VBZuwUgEInkg227nfC/kJ/Es0/1mr/AFYaabV6qnLID8tdOoErfQLXA3t9GAngY9xy2i4+qUySSqkdXn9ZaAMVtGl5QoYgfCoufuxNp+Lamkqqillf10rSetwsiASMV2KEJcG5sQfLAdFwY5ZwJxPX1kU7CrhlmWMgU7RcpopWO2skXZF3+ki2J2T5lmi5rHSVM9PKnJM8vKjKlVvpUEnoSf1YDouMS2C+FrN8xWZhCSSklxoUFmdRfWdtwh90eZue2AlHiXmErTxvLY2MgU8q/kG6Mfo2+eIdTPUO2hY5Ga3ivIsUag+YQli3kpO/cjE2aolih9lDHGqKFRS32IoVBYC9h1xlRUVSiAa4S53c6H3Y9TfX07DbpbAQqTKCjFminkY9SZ7j/wAqagqj6MJfpG4oqsvZJqR5dK2E0EsZkiGrdW176e97N5Y6HWZjPDGzvEjhRfwPYnyFnA67Drim4goEqctnppLrLLGz2dbHWPECPhNiLXBPTALPCHp9gnYR1iCnc7BwS0RPzv4k+24+eOqRShgCCCCLgjcEHoQe4x8Voy7iS4P5Q6ggHqO4/TjrfCPpJbLa40k766Q6ADcnlExrut/gv1HbAd8wYxje4BG4O4OMsAYMGDAeWxVZ/konQEMY5orvDKvvI1v0qejKdiMW2MJR4T9B/VgOf8W1HrGSx1rLoqIhHNG67Mjl1DaT1sRfY32O98PGV1XMhRz8S3wh5t/ixv8AmY/+KuHXhz96xfV/rOAWcgQChzP51NYfvvfDVTXFOmkXYRjSL2uQgsL9rnvhYyg2oMyPbn1h+7V+zDdQj2afUX9QwCJwvkE9LlclPU0aTlpGblo6MHErFjqL2A09L79BjzhrgiSh9ZrEp4vWpECxUyPaNEW1k5jdWNgSem1hjoVse4BL4byeaSvfMJ6daVmgEAi1B5G8eovIV222UDc+eJvC2USrVV1TOulppQkQvciGFbR9Omolmt88M1sGAqs/lk0rFDbXKdJY9EQe+3zIGwHmRiJl5iheU7lrrGLAtIwRRfYdrsfIYHzTVWSom8iLHGL9F1hnZj8gNH07DFRHxnRUZkjaUyTmV7pGplncljbZAbeXYbYC6qquV5okEFluZDrdR7gAXYXPVgfsxO9ZmHWEH6sgJ/8AkB+vCZ/0qr56ger0AiHL2arkEZszdeWl27DbG3MMmzKf1YCYRSh2M1TC3sghBsiRMfEb6eo263wDDV5ojyxxuGjseY2sEKdPujULobsb2B+HFrUIjqVfSynqGsR+nCHRejUz8x6mvrZgxKWEnLVlQkeIIN99Xe1sSJfQ7QAAqjEqOkssjobDow1dPo6YD59MNMZ2il9kFlKiVRddIkI9ovW1trr92Nee1ivWzM9wjP8ACwaykeEqRsbC36se5rlgjphI27yysVAOyRqSBq73cm63+Feu+IWVwo4KP4R+X2UmwUt5rewNul74D6F9C3ETSUppZmDPT+435ULH2bDzHVfsAx0gHHy5wRlkqZtBTesTwOy6ZDEbOhIZlTe4K30E9tzjuWS11XTVkdHVyJUrLG8kUyqEk9lp1CVBt8WzDqfpwDlgwYMAYxcXBxlgOA51mhvwx/6Ef/EXDrw/+9ovq/twl5p/iwP9Xi/S6Yc+Hx+LRfV/rOAWKA2y3M9re1rf+fDlSDwL9Ufqwn0I/wCrcyH/AHtZ+nWf68OFJ7i/VH6hgN2DBgwBiq4lz9KOnM0gZtwqIou7u5siIO5Jxa4peKcjapjjMbBZYJVniLC6a0BFnA30kEjbcbHAIVLwrNVVdRU5hI9MkqgPBA5XaFFKrK43Nla5C23B8sM3DfC8cEkipGII5AsiImzWsFYSP75NwGtfbVgkM0j6JYDC5eORbOJEcxatYUix0kKgNwDvuNsXGY1oES1AueWdwBdiDs6AdS3kPygMBi+TwipT2SHVG63Kgnwsh3J388Z5nlUKRMyppKg6dBZDc7C2gjuRjRWVk7GGSONAusC8jEHTICOig2309TgramfXCjRKw1cxuXJuBGLjwuBfxae/YYCTS5fLAiLG/MVFC6ZOpsNyHAvf6QcRc74h0QTBQFmSF5NEnZUU3Y6T4k7XU73HTE85ulj72oWHLIs926Cx/X0677YTfS9UCHJ52exlm0xL2ILsLqvewUNt33v1wHzYmYNr1Hc9CDcgi1rG5+zE+gy5GmV22p7GR97kLH7yX/KJsg89anvtgMjZ2XlDUjLr1EgaACdXNJ2XT3Jt288T2qYzTS00I1KgE7S28TujAHTfcRhGaw6mwJ32AXXClRPV5pRVMZCTSTmJmsCBoW99Pf2RK/PR1vj6LyrIVidpXZpZ3GlpHtcL+SgFgi33sBv3vji3oP4Z1yRzMN45TKN7EIYXRSR5Mzbf6M478MB7gwYMAY8OPceMbC+A55nAtwulv4tAPvaPDnw/+9ovq/twmZ/tw0v+hgH+0jw6ZCPxaL6owC1lQtl2YdyZqz9LP+3DdQ/uSfVX/dGFDLiBl2YbWtPVfeXb9uG3Lj7KP6i/7owEnBgwYAwYMGArM9pCyo6X1wtzVA+KwIZT8mUkfTbFatSsk8M0J1K6uzRnwksAtjZrFZALjfr+nDIRiizrK1/dSrHRdwUvzFYDqtt2U91wGupq40jdS1o3uOh1Rux2Ur71tViPn9mMqLP45H1klW5YUIysr62LFlUMASfCOl8VLympVHg5xlTcLImggEEEFyARcXsd/mN8LmWZTUxPKss1RMjs5iUo3MSRT4tLqR2OxVlJAP0YB9rqRGKyzMscq35Rv4k1dQv5RPQ+Y2xyP00cVxzPBSSCUcq8kiopXW5AEekvayEajexIv0x0mqzlKKleocQezW7kM2sm3QagWJJ23PfHBeJq6KaRKicympqLzuqhQFVmAiS5vsFUH7d7YCiqs4klgeBEVIVYSFE7EWW7E+JybjdrnysNsWmSZEII5aip2KxEpTkkM5chVMgHux3a9ju1ttt8aqOuMccjU0Glj4dZvNKoU6mYbaE7DoDvt0x1L0Y+jGR0jqK25DOKjlsdTOwHsjJ/mi5ax3JPywDV6IuHpIKIzT/u1UwlYdNKhQI1t2sN7dr27Y31uc1C55BS619Xkgkl0hfFddvESTfffa2HNRbCZmGSVTZ5BVCNPV4oWhLcyz+03Labdjta++AW8w41q+XXVqzLHHRVHJ9VKKRIisoYux8Qdr3W1rW+ePeJOP6k5gsEUy0ULRx6JZqcukkkihra+i2DKB2vfE7iH0e/hGrDSUsVPEsgeWUNqnn0XstlACqe5NziTxbl9ZWrLQ+pxrTuVCVJlUqqKRciO2oSC1gBYYCs4245qaaskh56UyxwLLBqhMgqX+JNjdd9gB+nHRMuqnemjklj5cjRhnjvfSxW5W/ex2xzPjPg6plqqkmlNWssMcdJJzAhpjGBfVcgi7eMlb36Y6PlFHJFRxxyyc2RIgrufiYLucAocRn/ALNjt7OEf7ZMOeRfveL6o/rwocRm3D2w+CLr/pkw45IPxeL6owCtwtNGxrqGQlZDPM9jsWjmYkOl+tuh8iN8XeUZiyMKaewkUezYbLKqjqvkwFtS9uo2xX8X8ImcieBjHUxnUjr71/1G42IOxG2I+RZ6mYIaepXlVcVmIBIN16TQHra/XuOh26g5g49xSZdmbJIKeoPtSCUe1klA8vJ/NftG2LeS9jY2Ntj2v2wGzBjnNNxlXvl0NVGkMspqWhaIBl1qsjIAhJ8L+G+9xviwyzi6WtkkWkkjW0KNpmjbXFKZCJEmAYEmw2Atv3IwDtjzThByziTMJaWpqC1NaA1CadD7tTEhTfX7psb7bY2ZXxZVy0k0wMRKUonAMMsYDlS2kljZ1sOq4BprcnV/EpKP1BU23+Y//XxTzZfVRxyiy1IZi6LcK17DYlitjcbG+2IPBvGNRW81bRXSCOQSKGVVkmTVy3RjqNtmuNiMRqD0hyyQqrpHDV6lssmrlTRtJoLwEG587dR3wCZxPkmeV8kHMo0Uw3IvJEYib7Mw1HUbADe4+WNuQ+iauLlqpKMtq1XdVe563IRQW8gNSi1rWx0jOeM1p6yGApeN2CSy38Mby35Cnz1EH6NsQM+4kr4KyGFIqUpUyNHCWaTWAiai0lhbsdhgJWR+j2KFleZ2qJF93UFSFPLlwoAi27XBOGsLhIbjmaCSrFTHGFpaZJ25TEktLqAQFvmOvzxKj4pqY5KZamGNBVnTHoZjy5NBZUluBe4B8S2tY7d8A3Y8thCpvSNI8EoMKx1cTH2UjFY5EWXQXhe3iW/y2t9GLrO+MUpaiCF1Y80gSOvuRcw6Yy/yZ/CPowDHbBpwuTcTSLmsdFy1KPC0/M1HUAhsQVt1uR36YYwcAacU2d5wVYQRLrqJAdK9kXoZJD2UfeTsMGe506MIKdQ9S4uAfcjXvJL5KOw6sdsUub5zBlEBZyZ6mU33tzZnHc9kRfuUbDfAQvSLNHTZStLrvI5ijjHxOVkRmNvIAEnyw55IfxeL6gxzPhXhafMKg1tabk9NrKFvcJGD0QfeTue2OrxoFAAFgNhgM8KfFnB3OInhJjqYzqRl2N//AL7g3BFwcNmA4BHyHiBa9WpKteXVp4rC41abWmgJ3Ftrjqp63Bubykr2VvV6gkMQRHKNhKLb2PwyDqR9oxX8YcGioAlhJjqIzqR12YEdCD59iOhGxxEyHiNK0GjrF0VSi5Hu69P8JCRuCOpHVfowFpScEU0UKRIJAiTesL7V78y/Um9yDvt03xrTNsvSollV0WRyIZZVB0lgbKrOBp1gm3W+JNPXtGwpqhvE4KxTdBJYdD2WUdbdG6jyCvRcO18VFHQoqry5BapWRQrRiTUS6FS2sgkd97G+As0jy6nWpo+Y41kvOmqQsOcPEb28Ibfpt1xnU0lBCjQPUOEEPKKmViI45ABueiAi257Yh1uS1f4QnqFiYo0cSRhKgRkmIsSZBbdTe1t9gfPGcuT1ULVqxQJMK3xh2cAIzRhGWUNuyD4dN9trYCSI8upaiL2wjmjgEa3cgtCdl19mUbAMem2+Noy/L9C0zMrtRkTjWxMkfi1By3UDc/SMU6cDStLHBJzPVUy/1N5UdQ0huNQKm7BSLjz3xnUcKTes1bRrLDEaWOCHlyR+PlKws4a9huBfbYHASKjI8rqQUMiSSVbGVJNSmc2PWJ9OoKttrdN/PEvMKOlmkgmarZTROUFnW3MtZxJdd2K3Bt88U9dw3UHJqZFgZa6mVBEUePUjrszK2oLpK32PyuMWmd5BeCnSOGa8bGQPC6CeKQqfF4zok1EsGubb4DbJllFJVPI04katgEfKLqUeNb2KAC5tc7g98YUlBRx1EfMqudJT+zhWWRTyywttYC8lrLdrt9+IFPlVYaigaWIBkp5o5pItARGmI0ELfc7XNhYE7XxI4Qy14aWKjno7tE3ik8LROQ1xKCTqLE2NiL374CdUcE00sSQykyNFIZo3YjmoTJqOkgDw328sQK/guhrJatJJebUSkFvGDLCFFkCAe6F3IuOpOK2eizD1qLMRAdXNaJ4A3tvVydKq3i5dgRzfO5xMheamzPMJ/U55FmEKxsgTxGJLN1cWF+/ywFpU8EsZ450q5kmjp/Vg2mNrqSCSdS+8SAb/ACxIzLOWRkpYPa1RUEs3uxp05s1rDc9FG7HpsCRtzXOnLinpwDUMAWJ3SFT8clup/JXqx8hvil4gz+HKYdK3mqprlVJ8cj23klI6IPl0GyjAeZ3ncGT0/wAU1VOSwBPtJXAALufhRR5bAWAwu8KcIzV1QaytOpmPlZbDoqA+6o2/WdzjZwhwZLVzGsrmLs+9ztex2VR8KDsB9PU46lHEFAAAAAsAMB5DCEUKosBsAMbMGDAGDBgwBbCvxbweKkCSMlJ0OpHXZgw6EHscNGDAIuRcRLWh6GuQLUqOnuiUKdpIj8Lg2JHVTuNsXlBXvC4gqDe5tFN0D/5r26SgfY3UYhcZcGLVKJIyUqIzqR1NmDDoVPY/r6HbEHh3iQVYahr0C1IHlZJQvxx/kuOpUbg7jbAO4GPdOF2DMpaU8qoWSRP4OZEZyR2WUKCVcdL2s303xKHFMX5M/wDMS/2MBScbZpNRywVKSaomPq7wMyqpaU2idSR1DW1b9N8RuKJKikpqJfWZWlkqkjdgyKXEt9SgutlA7fRi7rs4pJQqywvIAbgPSyOAfMaozbGVXmVJKAJYWcDYB6Z2A+jVGbYCnqs/khoggkb1qWRokDFahoj1u3JXxKq2boT4hfEGs46dskeoV+VUwkROCACJQ4UhlcbBr3AsOuGKnraGMoUg0FNWgrSOpXV72m0Xhv3t1xqeTLmD3gUh21vekfxMPia8W7fM74DDgjPJJ2qkmbxQzaFjcKJ0XQDeUJ4TqJJUjtbDXbCzHxBQJKZAumUqIy/q8gbSvRSeXew8sSTxtSAX5j/zUn9jAXunFLmubPzPV6YBpyLsx3SFT0Z/Nj8K9/oGI03EZqTyqLUWPvysjBIlPfxga38lH0nFVxNxTDlUQhhXm1UniCk3Zi3WWYje1/tPQdMBlxBxBDlMGiMc2qluyqxu7t0MsxHRR+wDFJwZwVJUSmsrSXdyGOoWvboFF9kHQAYz4K4KknkNXWlnkc6iT3Ivaw+FV6ADYD6TjpqIALAWA2+7AeRxgCw2AxngwYAwYMGAMGDBgDBgwYAOFbjHgxatNaEpOniR12YMvQgjoRhpwYDk7+k3MKb2UtGkrr4TIJDHqt3K6DY+dja/TAnpiq775ctvMTH9XLx1GSjRjdkUnzIBOMfwbF+bT+SP2YDmi+mKo75ff6Jrfrixkvpkn75a/wDPj+7x0r8HRfm0/kj9mD8HRfm0/kj9mA5sfTLN/k1/59f7vAPTNL/k5/59f7GOk/g6L82n8kfsx4cti/Np/JGA5wPTJL3y9/59f7GPf8Mkn+T3/n0/s46Icqh/Np9wxicoh/Np92A5vWemCdkKxUOmQiys8qso+ZVVu1vLa+JPA/AjO5qqwmSRzqOvqxI6nawHawAsNsPy5PCDcRJf6MTQMB4iWFgLAdhjLBgwBgwYMAYMGDAf/9k="/>
          <p:cNvSpPr>
            <a:spLocks noChangeAspect="1" noChangeArrowheads="1"/>
          </p:cNvSpPr>
          <p:nvPr/>
        </p:nvSpPr>
        <p:spPr bwMode="auto">
          <a:xfrm>
            <a:off x="460375" y="-677863"/>
            <a:ext cx="20669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dartmouth.edu/~polarconnections/media/photos/dartmouth_tradition/IGY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91000"/>
            <a:ext cx="20002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75" y="5867400"/>
            <a:ext cx="624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Science &amp; Engineering Were Highest Priorities</a:t>
            </a:r>
          </a:p>
        </p:txBody>
      </p:sp>
    </p:spTree>
    <p:extLst>
      <p:ext uri="{BB962C8B-B14F-4D97-AF65-F5344CB8AC3E}">
        <p14:creationId xmlns:p14="http://schemas.microsoft.com/office/powerpoint/2010/main" val="25370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engineer?</a:t>
            </a:r>
            <a:endParaRPr lang="en-US" dirty="0"/>
          </a:p>
        </p:txBody>
      </p:sp>
      <p:pic>
        <p:nvPicPr>
          <p:cNvPr id="4" name="Picture 2" descr="scan0006"/>
          <p:cNvPicPr>
            <a:picLocks noChangeAspect="1" noChangeArrowheads="1"/>
          </p:cNvPicPr>
          <p:nvPr/>
        </p:nvPicPr>
        <p:blipFill>
          <a:blip r:embed="rId2" cstate="print"/>
          <a:srcRect l="21387" t="75470" r="4367" b="5902"/>
          <a:stretch>
            <a:fillRect/>
          </a:stretch>
        </p:blipFill>
        <p:spPr bwMode="auto">
          <a:xfrm>
            <a:off x="0" y="5189538"/>
            <a:ext cx="9144000" cy="1668462"/>
          </a:xfrm>
          <a:prstGeom prst="rect">
            <a:avLst/>
          </a:prstGeom>
          <a:noFill/>
        </p:spPr>
      </p:pic>
      <p:pic>
        <p:nvPicPr>
          <p:cNvPr id="5" name="Picture 3" descr="scan0006"/>
          <p:cNvPicPr>
            <a:picLocks noChangeAspect="1" noChangeArrowheads="1"/>
          </p:cNvPicPr>
          <p:nvPr/>
        </p:nvPicPr>
        <p:blipFill>
          <a:blip r:embed="rId2" cstate="print"/>
          <a:srcRect l="60597" t="22549" r="3758" b="24510"/>
          <a:stretch>
            <a:fillRect/>
          </a:stretch>
        </p:blipFill>
        <p:spPr bwMode="auto">
          <a:xfrm>
            <a:off x="5105400" y="1084637"/>
            <a:ext cx="3810000" cy="4114800"/>
          </a:xfrm>
          <a:prstGeom prst="rect">
            <a:avLst/>
          </a:prstGeom>
          <a:noFill/>
        </p:spPr>
      </p:pic>
      <p:pic>
        <p:nvPicPr>
          <p:cNvPr id="6" name="Picture 4" descr="scan0007"/>
          <p:cNvPicPr>
            <a:picLocks noChangeAspect="1" noChangeArrowheads="1"/>
          </p:cNvPicPr>
          <p:nvPr/>
        </p:nvPicPr>
        <p:blipFill>
          <a:blip r:embed="rId3" cstate="print"/>
          <a:srcRect l="3922" t="50616" r="42157" b="15164"/>
          <a:stretch>
            <a:fillRect/>
          </a:stretch>
        </p:blipFill>
        <p:spPr bwMode="auto">
          <a:xfrm>
            <a:off x="228600" y="1076700"/>
            <a:ext cx="4724400" cy="4122737"/>
          </a:xfrm>
          <a:prstGeom prst="rect">
            <a:avLst/>
          </a:prstGeom>
          <a:noFill/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429000" y="1184275"/>
            <a:ext cx="1981200" cy="21336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76600" y="513594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/>
                </a:solidFill>
              </a:rPr>
              <a:t>Who was doing &amp; who was watching?</a:t>
            </a:r>
          </a:p>
        </p:txBody>
      </p:sp>
    </p:spTree>
    <p:extLst>
      <p:ext uri="{BB962C8B-B14F-4D97-AF65-F5344CB8AC3E}">
        <p14:creationId xmlns:p14="http://schemas.microsoft.com/office/powerpoint/2010/main" val="29764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engineer?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In 6</a:t>
            </a:r>
            <a:r>
              <a:rPr lang="en-US" b="1" baseline="30000" dirty="0" smtClean="0"/>
              <a:t>th</a:t>
            </a:r>
            <a:r>
              <a:rPr lang="en-US" b="1" dirty="0" smtClean="0"/>
              <a:t> Grade, I decided to become an 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Good in math &amp; science – become an engineer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 began playing with electronics, especially radios – 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Why </a:t>
            </a:r>
            <a:r>
              <a:rPr lang="en-US" dirty="0"/>
              <a:t>did I go to engineering school when none of the other three accelerated students from my elementary school did?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My theory – my dad was the ‘go to’ person for our extended family … if anyone had a problem they could not solve, they asked him to help. This made his sons problem solvers … it does not matter what the problem was, we do our best to find a solution</a:t>
            </a:r>
            <a:r>
              <a:rPr lang="en-US" dirty="0" smtClean="0"/>
              <a:t>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Another theory – two were young women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Two became teachers … the other one???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64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I attended Sherman Junior High School from 1958 – 1961</a:t>
            </a:r>
          </a:p>
          <a:p>
            <a:pPr>
              <a:lnSpc>
                <a:spcPct val="90000"/>
              </a:lnSpc>
            </a:pPr>
            <a:r>
              <a:rPr lang="en-US" smtClean="0"/>
              <a:t>I attended East High School from 1961 - 1964 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 r="28465"/>
          <a:stretch>
            <a:fillRect/>
          </a:stretch>
        </p:blipFill>
        <p:spPr bwMode="auto">
          <a:xfrm>
            <a:off x="2362200" y="5334000"/>
            <a:ext cx="4572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3048000" cy="216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14400"/>
            <a:ext cx="2095500" cy="213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4725" y="2286000"/>
            <a:ext cx="2231125" cy="148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 l="12727" r="12727"/>
          <a:stretch>
            <a:fillRect/>
          </a:stretch>
        </p:blipFill>
        <p:spPr bwMode="auto">
          <a:xfrm>
            <a:off x="6781800" y="1600200"/>
            <a:ext cx="1995131" cy="219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41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engineer?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Honors Institute for Young Scientists: 8 </a:t>
            </a:r>
            <a:r>
              <a:rPr lang="en-US" b="1" dirty="0" err="1" smtClean="0"/>
              <a:t>Wks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Summer 1963 (Grand Rapids &amp; Ann Arbor)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133600"/>
            <a:ext cx="8229600" cy="4284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066800"/>
            <a:ext cx="617220" cy="937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2133600"/>
            <a:ext cx="8161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T</a:t>
            </a:r>
            <a:r>
              <a:rPr lang="en-US" sz="3200" b="1" dirty="0" smtClean="0">
                <a:solidFill>
                  <a:schemeClr val="bg1"/>
                </a:solidFill>
              </a:rPr>
              <a:t>eachers were EE professors. I thought they had the coolest jobs. I decided to be 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 smtClean="0">
                <a:solidFill>
                  <a:schemeClr val="bg1"/>
                </a:solidFill>
              </a:rPr>
              <a:t>Going away and working with great students provides a calibration one cannot get at home.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457200" y="4572000"/>
            <a:ext cx="533400" cy="1676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95800" y="59436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Math, Physics &amp; Chemistry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8564" y="50870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 Ready for Opportunities!</a:t>
            </a:r>
          </a:p>
        </p:txBody>
      </p:sp>
      <p:pic>
        <p:nvPicPr>
          <p:cNvPr id="10" name="Picture 9" descr="Image result for opportunity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72" y="5976469"/>
            <a:ext cx="59245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9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Family Dairy Farm </a:t>
            </a:r>
            <a:r>
              <a:rPr lang="en-US" dirty="0" smtClean="0"/>
              <a:t>(Norway Grove, WI)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8876" y="1871275"/>
            <a:ext cx="4403124" cy="456247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724400" y="1871276"/>
            <a:ext cx="4267200" cy="4562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2057400"/>
            <a:ext cx="2057400" cy="4114800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09700" y="5169243"/>
            <a:ext cx="1028700" cy="990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9700" y="5341377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 Included</a:t>
            </a:r>
          </a:p>
        </p:txBody>
      </p:sp>
    </p:spTree>
    <p:extLst>
      <p:ext uri="{BB962C8B-B14F-4D97-AF65-F5344CB8AC3E}">
        <p14:creationId xmlns:p14="http://schemas.microsoft.com/office/powerpoint/2010/main" val="238020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 Attended the University of Wisconsin from 1964-1970 Receiving 2 EE Degrees</a:t>
            </a:r>
            <a:endParaRPr lang="en-US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4125310"/>
            <a:ext cx="1524000" cy="197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738485"/>
            <a:ext cx="1447800" cy="139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943180"/>
            <a:ext cx="1630988" cy="217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71800" y="612279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UW Football 11-45-3 during these years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162300"/>
            <a:ext cx="180430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133600"/>
            <a:ext cx="1828800" cy="141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886" y="3114764"/>
            <a:ext cx="2350213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4600" y="44958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Physics Building Bombed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2534886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Kidnap</a:t>
            </a:r>
          </a:p>
          <a:p>
            <a:r>
              <a:rPr lang="en-US" dirty="0" smtClean="0"/>
              <a:t>Dow Recruiter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</a:t>
            </a:r>
            <a:r>
              <a:rPr lang="en-US" dirty="0" err="1" smtClean="0"/>
              <a:t>eE</a:t>
            </a:r>
            <a:r>
              <a:rPr lang="en-US" dirty="0" smtClean="0"/>
              <a:t> Professor?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Key Events: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Many Part-Time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Professional Picket for Retail Clerks in 1965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Gisholt: I worked for my Dad in 1966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Solid-State Lab: </a:t>
            </a:r>
            <a:r>
              <a:rPr lang="en-US" dirty="0" smtClean="0"/>
              <a:t>I worked for 2+ years in a solid-state lab, assisting a grad student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John Deere: </a:t>
            </a:r>
            <a:r>
              <a:rPr lang="en-US" dirty="0"/>
              <a:t>Summer Internship in </a:t>
            </a:r>
            <a:r>
              <a:rPr lang="en-US" dirty="0" smtClean="0"/>
              <a:t>1967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HKN:</a:t>
            </a:r>
            <a:r>
              <a:rPr lang="en-US" dirty="0" smtClean="0"/>
              <a:t> I was very active in HKN leadership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Got to know many faculty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Identified the professor I wanted to do grad work with – Plasma Physics/Engineering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757055" y="9906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 Ready for Opportunities!</a:t>
            </a:r>
          </a:p>
        </p:txBody>
      </p:sp>
      <p:pic>
        <p:nvPicPr>
          <p:cNvPr id="5" name="Picture 4" descr="Image result for opportunity ico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982209"/>
            <a:ext cx="59245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34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Question: What Can You Learn from My Experiences as You Plan Your Careers?</a:t>
            </a:r>
            <a:endParaRPr lang="en-US" b="1" dirty="0"/>
          </a:p>
          <a:p>
            <a:r>
              <a:rPr lang="en-US" dirty="0" smtClean="0"/>
              <a:t>Very Early Years</a:t>
            </a:r>
          </a:p>
          <a:p>
            <a:r>
              <a:rPr lang="en-US" dirty="0" smtClean="0"/>
              <a:t>1957-58 – International Science</a:t>
            </a:r>
          </a:p>
          <a:p>
            <a:r>
              <a:rPr lang="en-US" dirty="0" smtClean="0"/>
              <a:t>The Chosen</a:t>
            </a:r>
          </a:p>
          <a:p>
            <a:r>
              <a:rPr lang="en-US" dirty="0" smtClean="0"/>
              <a:t>1963 – I Chose My Future</a:t>
            </a:r>
          </a:p>
          <a:p>
            <a:r>
              <a:rPr lang="en-US" dirty="0" smtClean="0"/>
              <a:t>UW: Research, Internship, Professional Citizenship</a:t>
            </a:r>
          </a:p>
          <a:p>
            <a:r>
              <a:rPr lang="en-US" dirty="0" smtClean="0"/>
              <a:t>UW: Grad School #1 &amp; Poly: Grad School #2</a:t>
            </a:r>
          </a:p>
          <a:p>
            <a:r>
              <a:rPr lang="en-US" dirty="0" smtClean="0"/>
              <a:t>RPI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584618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&amp; Tinkering</a:t>
            </a:r>
          </a:p>
        </p:txBody>
      </p:sp>
    </p:spTree>
    <p:extLst>
      <p:ext uri="{BB962C8B-B14F-4D97-AF65-F5344CB8AC3E}">
        <p14:creationId xmlns:p14="http://schemas.microsoft.com/office/powerpoint/2010/main" val="10674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</a:t>
            </a:r>
            <a:r>
              <a:rPr lang="en-US" dirty="0" err="1" smtClean="0"/>
              <a:t>ee</a:t>
            </a:r>
            <a:r>
              <a:rPr lang="en-US" dirty="0" smtClean="0"/>
              <a:t> professor?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Solid-State Lab, ECE Dept, Wisconsin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Prof. James </a:t>
            </a:r>
            <a:r>
              <a:rPr lang="en-US" dirty="0" err="1" smtClean="0"/>
              <a:t>Nordman</a:t>
            </a:r>
            <a:endParaRPr lang="en-US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Semiconductors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Superconductivity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Prof. </a:t>
            </a:r>
            <a:r>
              <a:rPr lang="en-US" dirty="0" err="1" smtClean="0"/>
              <a:t>Alwyn</a:t>
            </a:r>
            <a:r>
              <a:rPr lang="en-US" dirty="0" smtClean="0"/>
              <a:t> C. Scott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Helped </a:t>
            </a:r>
            <a:r>
              <a:rPr lang="en-US" dirty="0"/>
              <a:t>pioneer the </a:t>
            </a:r>
            <a:r>
              <a:rPr lang="en-US" dirty="0" smtClean="0"/>
              <a:t>understanding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of nonlinear waves,  </a:t>
            </a:r>
            <a:r>
              <a:rPr lang="en-US" dirty="0" smtClean="0"/>
              <a:t>emergent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mental patterns and </a:t>
            </a:r>
            <a:r>
              <a:rPr lang="en-US" dirty="0" smtClean="0"/>
              <a:t>human</a:t>
            </a:r>
            <a:br>
              <a:rPr lang="en-US" dirty="0" smtClean="0"/>
            </a:br>
            <a:r>
              <a:rPr lang="en-US" dirty="0" smtClean="0"/>
              <a:t> consciousness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UW, Arizona, DTU, LANL …</a:t>
            </a:r>
          </a:p>
        </p:txBody>
      </p:sp>
      <p:pic>
        <p:nvPicPr>
          <p:cNvPr id="5122" name="Picture 2" descr="http://www.engr.wisc.edu/graphics/portraits/n/nordman_jam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71600"/>
            <a:ext cx="1493810" cy="21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l Sco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114800"/>
            <a:ext cx="16097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74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EE professor?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Al Scott </a:t>
            </a:r>
            <a:endParaRPr lang="en-US" b="1" dirty="0"/>
          </a:p>
        </p:txBody>
      </p:sp>
      <p:pic>
        <p:nvPicPr>
          <p:cNvPr id="6148" name="Picture 4" descr="http://kasmana.people.cofc.edu/SOLITONPICS/2solit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7" y="3916319"/>
            <a:ext cx="421957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n external file that holds a picture, illustration, etc.&#10;Object name is 10867_2009_9136_Fig1_HT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40576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7113" y="16764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remarkable surge in the interest in </a:t>
            </a:r>
            <a:r>
              <a:rPr lang="en-US" dirty="0" err="1"/>
              <a:t>solitons</a:t>
            </a:r>
            <a:r>
              <a:rPr lang="en-US" dirty="0"/>
              <a:t> in biology occurred in the early 1970s because of two people: </a:t>
            </a:r>
            <a:r>
              <a:rPr lang="en-US" dirty="0" err="1"/>
              <a:t>Alwyn</a:t>
            </a:r>
            <a:r>
              <a:rPr lang="en-US" dirty="0"/>
              <a:t> C. Scott, a powerful theoretical physicist with a strong interest in nonlinear phenomena and biology, and Alexander </a:t>
            </a:r>
            <a:r>
              <a:rPr lang="en-US" dirty="0" err="1"/>
              <a:t>Davydov</a:t>
            </a:r>
            <a:r>
              <a:rPr lang="en-US" dirty="0"/>
              <a:t>, an eminent theoretical solid state theorist.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81060" y="6249171"/>
            <a:ext cx="3849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http://www.ncbi.nlm.nih.gov/pmc/articles/PMC2660402</a:t>
            </a:r>
            <a:r>
              <a:rPr lang="en-US" sz="1200" dirty="0" smtClean="0">
                <a:hlinkClick r:id="rId4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876800" y="4495800"/>
            <a:ext cx="4057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1834, John Scott Russell made </a:t>
            </a:r>
            <a:r>
              <a:rPr lang="en-US" dirty="0"/>
              <a:t>the discovery of the wave of translation that gave birth to the modern study of </a:t>
            </a:r>
            <a:r>
              <a:rPr lang="en-US" dirty="0" err="1" smtClean="0">
                <a:hlinkClick r:id="rId5" tooltip="Soliton"/>
              </a:rPr>
              <a:t>solitons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153" name="Picture 9" descr="D:\DCIM\100HPAIO\SCAN02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39695"/>
            <a:ext cx="1405128" cy="8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was the grad student?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Juris</a:t>
            </a:r>
            <a:r>
              <a:rPr lang="en-US" b="1" dirty="0" smtClean="0"/>
              <a:t> </a:t>
            </a:r>
            <a:r>
              <a:rPr lang="en-US" b="1" dirty="0" err="1" smtClean="0"/>
              <a:t>Afanasjevs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714500"/>
            <a:ext cx="7934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0" y="5334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 1976 IEEE Paper: No publications after that.</a:t>
            </a:r>
          </a:p>
        </p:txBody>
      </p:sp>
    </p:spTree>
    <p:extLst>
      <p:ext uri="{BB962C8B-B14F-4D97-AF65-F5344CB8AC3E}">
        <p14:creationId xmlns:p14="http://schemas.microsoft.com/office/powerpoint/2010/main" val="14149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</a:t>
            </a:r>
            <a:r>
              <a:rPr lang="en-US" dirty="0" err="1" smtClean="0"/>
              <a:t>ee</a:t>
            </a:r>
            <a:r>
              <a:rPr lang="en-US" dirty="0" smtClean="0"/>
              <a:t> professor?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John Deere Dubuque Works Internship – 1967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Goal: Experience the life of a BS engineer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can one do with BSEE?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Being paid like an engineer.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Plant Engineering – Document power and control systems throughout plant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Mid-Summer Meeting – Report on summer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Research &amp; Development – Front end loaders connected to RV full of instrumentation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6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deere</a:t>
            </a:r>
            <a:r>
              <a:rPr lang="en-US" dirty="0" smtClean="0"/>
              <a:t> world headquarters</a:t>
            </a:r>
            <a:endParaRPr lang="en-US" dirty="0"/>
          </a:p>
        </p:txBody>
      </p:sp>
      <p:pic>
        <p:nvPicPr>
          <p:cNvPr id="4" name="Picture 2" descr="http://newmommaoverseas.files.wordpress.com/2013/04/img_1736.jpg?w=7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44" y="1170224"/>
            <a:ext cx="2910100" cy="21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lluminations.berkeley.edu/images/johnde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43" y="1170224"/>
            <a:ext cx="3350443" cy="218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harryallen.info/wp-content/uploads/2008/11/13947_image_2575x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75" y="3581400"/>
            <a:ext cx="2283059" cy="27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2.bp.blogspot.com/_rlhZCdZl2is/TI3cZ1xbyjI/AAAAAAAANLo/3LF_rcgnF4c/s1600/John+Deere+showroom+Eero+Saarinen+Moline+Illino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02" y="3581400"/>
            <a:ext cx="3663998" cy="27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98782" y="6400800"/>
            <a:ext cx="1478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Eero</a:t>
            </a:r>
            <a:r>
              <a:rPr lang="en-US" dirty="0"/>
              <a:t> Saarinen</a:t>
            </a:r>
          </a:p>
        </p:txBody>
      </p:sp>
    </p:spTree>
    <p:extLst>
      <p:ext uri="{BB962C8B-B14F-4D97-AF65-F5344CB8AC3E}">
        <p14:creationId xmlns:p14="http://schemas.microsoft.com/office/powerpoint/2010/main" val="7024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Deere Dubuque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What Did I Learn?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Engineer vs. Technician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Industry goal is to make money, not the best product.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Companies have cultures – AE &amp; ME at JD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Don’t talk to management without preparation.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Big companies have a lot of money and amazing facilities.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 definitely wanted to go to grad school.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40386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 Ready for Opportunities!</a:t>
            </a:r>
          </a:p>
        </p:txBody>
      </p:sp>
      <p:pic>
        <p:nvPicPr>
          <p:cNvPr id="5" name="Picture 4" descr="Image result for opportunity ico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45" y="3522663"/>
            <a:ext cx="59245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6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</a:t>
            </a:r>
            <a:r>
              <a:rPr lang="en-US" dirty="0" err="1" smtClean="0"/>
              <a:t>ee</a:t>
            </a:r>
            <a:r>
              <a:rPr lang="en-US" dirty="0" smtClean="0"/>
              <a:t> professor?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HKN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Joined as  junior, leadership as senior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Published Newsletter (</a:t>
            </a:r>
            <a:r>
              <a:rPr lang="en-US" b="1" dirty="0" smtClean="0">
                <a:hlinkClick r:id="rId2"/>
              </a:rPr>
              <a:t>ICBS</a:t>
            </a:r>
            <a:r>
              <a:rPr lang="en-US" dirty="0" smtClean="0"/>
              <a:t>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Transient Controversy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Steady-State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Lessons/Benefits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Being known is good, bad writing is better than no writing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We used HKN to learn what we needed to know about grad school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Honorary societies are not just resume fillers, they are what you make of them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Found my first grad advisor – Prof. Leon </a:t>
            </a:r>
            <a:r>
              <a:rPr lang="en-US" dirty="0" err="1" smtClean="0"/>
              <a:t>Shohet</a:t>
            </a:r>
            <a:endParaRPr lang="en-US" dirty="0"/>
          </a:p>
        </p:txBody>
      </p:sp>
      <p:pic>
        <p:nvPicPr>
          <p:cNvPr id="11266" name="Picture 2" descr="http://www.engr.wisc.edu/alumni/perspective/11.4/Photo_p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23622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6324600"/>
            <a:ext cx="255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P.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Hernday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Vidyasagar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at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Off Resonant Microwave Heating of a Mirror-Confined Plasma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With J. Clint Sprott &amp; J. Leon </a:t>
            </a:r>
            <a:r>
              <a:rPr lang="en-US" dirty="0" err="1" smtClean="0"/>
              <a:t>Shohet</a:t>
            </a:r>
            <a:endParaRPr lang="en-US" dirty="0" smtClean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Clint filled in for Leon while he was on sabbatical in France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Heating at 3GHz and 8.54GHz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Supported work that became the Elmo Bumpy Torus fusion experiment at Oak Ridge</a:t>
            </a:r>
            <a:endParaRPr lang="en-US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Helped me decide that I was indeed an experimentalist, but I should have a solid theory background … decided to change schools.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plasma &amp; 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Plasma – Fourth State of Matter</a:t>
            </a:r>
          </a:p>
          <a:p>
            <a:endParaRPr lang="en-US" dirty="0"/>
          </a:p>
        </p:txBody>
      </p:sp>
      <p:pic>
        <p:nvPicPr>
          <p:cNvPr id="8194" name="Picture 2" descr="http://www.fusionfuture.org/wp-content/uploads/2012/02/stat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752600"/>
            <a:ext cx="843741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5410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Examples?</a:t>
            </a:r>
          </a:p>
        </p:txBody>
      </p:sp>
    </p:spTree>
    <p:extLst>
      <p:ext uri="{BB962C8B-B14F-4D97-AF65-F5344CB8AC3E}">
        <p14:creationId xmlns:p14="http://schemas.microsoft.com/office/powerpoint/2010/main" val="28170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plasma &amp; why do we care?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12" y="993775"/>
            <a:ext cx="1453475" cy="147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17" y="993775"/>
            <a:ext cx="2263346" cy="339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411663" y="6222399"/>
            <a:ext cx="457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hlinkClick r:id="rId4"/>
              </a:rPr>
              <a:t>http://en.wikipedia.org/wiki/Plasma_physics</a:t>
            </a:r>
            <a:r>
              <a:rPr lang="en-US" altLang="en-US" dirty="0"/>
              <a:t>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95270" y="2806012"/>
            <a:ext cx="264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hlinkClick r:id="rId5"/>
              </a:rPr>
              <a:t>http://www.plasmas.org/</a:t>
            </a:r>
            <a:r>
              <a:rPr lang="en-US" altLang="en-US" sz="1800" dirty="0"/>
              <a:t> 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8" y="3207629"/>
            <a:ext cx="34766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9" y="1081934"/>
            <a:ext cx="1346242" cy="170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717" y="5029200"/>
            <a:ext cx="1589548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302375" y="5768975"/>
            <a:ext cx="2687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hlinkClick r:id="rId9"/>
              </a:rPr>
              <a:t>http://www.plasmas.com/</a:t>
            </a:r>
            <a:r>
              <a:rPr lang="en-US" altLang="en-US"/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031369"/>
            <a:ext cx="262731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65" y="4423517"/>
            <a:ext cx="1522413" cy="54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7" y="1075756"/>
            <a:ext cx="2106612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images.nationalgeographic.com/wpf/media-live/photos/000/518/overrides/space192-solar-prominence_51870_600x45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86970"/>
            <a:ext cx="1931410" cy="14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7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My Name is Ken Connor</a:t>
            </a:r>
          </a:p>
          <a:p>
            <a:r>
              <a:rPr lang="en-US" b="1" dirty="0" smtClean="0"/>
              <a:t>I have been an ECSE Professor since 1974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003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562600" y="24003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Originally from Madison, Wisconsin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 family were dairy farmers until my parents’ generation.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 father Steve ran a gray iron foundry for a medium size machine tool company. He was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¼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Irish and ¾  German.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 mother Marie was a nurse. She was ¾ Norwegian and ¼ Danish.</a:t>
            </a:r>
          </a:p>
        </p:txBody>
      </p:sp>
    </p:spTree>
    <p:extLst>
      <p:ext uri="{BB962C8B-B14F-4D97-AF65-F5344CB8AC3E}">
        <p14:creationId xmlns:p14="http://schemas.microsoft.com/office/powerpoint/2010/main" val="21565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plasma &amp; 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Fusion</a:t>
            </a:r>
            <a:endParaRPr lang="en-US" b="1" dirty="0"/>
          </a:p>
        </p:txBody>
      </p:sp>
      <p:grpSp>
        <p:nvGrpSpPr>
          <p:cNvPr id="21" name="Group 2"/>
          <p:cNvGrpSpPr>
            <a:grpSpLocks/>
          </p:cNvGrpSpPr>
          <p:nvPr/>
        </p:nvGrpSpPr>
        <p:grpSpPr bwMode="auto">
          <a:xfrm>
            <a:off x="5331341" y="1692275"/>
            <a:ext cx="3690937" cy="2611437"/>
            <a:chOff x="3391" y="1151"/>
            <a:chExt cx="2101" cy="130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" y="1151"/>
              <a:ext cx="2101" cy="1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Line 4"/>
            <p:cNvSpPr>
              <a:spLocks noChangeShapeType="1"/>
            </p:cNvSpPr>
            <p:nvPr/>
          </p:nvSpPr>
          <p:spPr bwMode="auto">
            <a:xfrm>
              <a:off x="4394" y="2426"/>
              <a:ext cx="132" cy="0"/>
            </a:xfrm>
            <a:prstGeom prst="line">
              <a:avLst/>
            </a:prstGeom>
            <a:noFill/>
            <a:ln w="9525">
              <a:solidFill>
                <a:srgbClr val="2F3B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281503" y="4746625"/>
            <a:ext cx="8470900" cy="14255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dirty="0" smtClean="0"/>
              <a:t>About 10 </a:t>
            </a:r>
            <a:r>
              <a:rPr lang="en-US" altLang="en-US" sz="1800" dirty="0" err="1" smtClean="0"/>
              <a:t>keV</a:t>
            </a:r>
            <a:r>
              <a:rPr lang="en-US" altLang="en-US" sz="1800" dirty="0" smtClean="0"/>
              <a:t> of kinetic energy is required to overcome the Coulomb barrier to obtain nuclear reaction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The nuclear interaction has short range whereas the Coulomb interaction is long range</a:t>
            </a:r>
          </a:p>
          <a:p>
            <a:pPr>
              <a:lnSpc>
                <a:spcPct val="90000"/>
              </a:lnSpc>
            </a:pPr>
            <a:r>
              <a:rPr lang="en-US" altLang="en-US" sz="1800" dirty="0" smtClean="0"/>
              <a:t>The fusion reaction rate of an energetic T in a D target is much less than the energy loss rate due to Coulomb scattering</a:t>
            </a:r>
          </a:p>
          <a:p>
            <a:pPr>
              <a:lnSpc>
                <a:spcPct val="90000"/>
              </a:lnSpc>
            </a:pPr>
            <a:endParaRPr lang="en-US" altLang="en-US" sz="14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US" altLang="en-US" sz="1400" dirty="0" smtClean="0"/>
          </a:p>
          <a:p>
            <a:pPr>
              <a:lnSpc>
                <a:spcPct val="90000"/>
              </a:lnSpc>
            </a:pPr>
            <a:endParaRPr lang="en-US" altLang="en-US" sz="1400" dirty="0" smtClean="0"/>
          </a:p>
          <a:p>
            <a:pPr>
              <a:lnSpc>
                <a:spcPct val="90000"/>
              </a:lnSpc>
            </a:pPr>
            <a:endParaRPr lang="en-US" altLang="en-US" sz="1400" dirty="0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" y="1754187"/>
            <a:ext cx="3541712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713678" y="1458912"/>
            <a:ext cx="1471613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i="1" dirty="0"/>
              <a:t>E</a:t>
            </a:r>
            <a:r>
              <a:rPr lang="en-US" altLang="en-US" sz="1400" baseline="-25000" dirty="0"/>
              <a:t>n</a:t>
            </a:r>
            <a:r>
              <a:rPr lang="en-US" altLang="en-US" sz="1400" i="1" dirty="0"/>
              <a:t> </a:t>
            </a:r>
            <a:r>
              <a:rPr lang="en-US" altLang="en-US" sz="1400" dirty="0"/>
              <a:t>= 14MeV</a:t>
            </a:r>
          </a:p>
          <a:p>
            <a:pPr>
              <a:spcBef>
                <a:spcPct val="50000"/>
              </a:spcBef>
            </a:pPr>
            <a:r>
              <a:rPr lang="en-US" altLang="en-US" sz="1400" dirty="0"/>
              <a:t>deposited in heat exchangers containing lithium for tritium breeding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578741" y="3578225"/>
            <a:ext cx="13065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i="1" dirty="0" err="1"/>
              <a:t>E</a:t>
            </a:r>
            <a:r>
              <a:rPr lang="en-US" altLang="en-US" sz="1200" baseline="-25000" dirty="0" err="1">
                <a:latin typeface="Symbol" pitchFamily="18" charset="2"/>
              </a:rPr>
              <a:t>a</a:t>
            </a:r>
            <a:r>
              <a:rPr lang="en-US" altLang="en-US" sz="1200" i="1" dirty="0"/>
              <a:t> </a:t>
            </a:r>
            <a:r>
              <a:rPr lang="en-US" altLang="en-US" sz="1200" dirty="0"/>
              <a:t>= 3.5 MeV</a:t>
            </a:r>
          </a:p>
          <a:p>
            <a:pPr>
              <a:spcBef>
                <a:spcPct val="50000"/>
              </a:spcBef>
            </a:pPr>
            <a:r>
              <a:rPr lang="en-US" altLang="en-US" sz="1200" dirty="0"/>
              <a:t> deposited in plasma, provides self heating</a:t>
            </a: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7515741" y="4175125"/>
            <a:ext cx="14033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8768278" y="3059112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5294828" y="3668712"/>
            <a:ext cx="1466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2F3BE8"/>
                </a:solidFill>
              </a:rPr>
              <a:t>Nuclear attraction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034478" y="1998662"/>
            <a:ext cx="1466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srgbClr val="FF0000"/>
                </a:solidFill>
              </a:rPr>
              <a:t>Electrical repulsion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7453828" y="3484562"/>
            <a:ext cx="1568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Energy Yield</a:t>
            </a:r>
            <a:br>
              <a:rPr lang="en-US" altLang="en-US" sz="1400"/>
            </a:br>
            <a:r>
              <a:rPr lang="en-US" altLang="en-US" sz="1400"/>
              <a:t> </a:t>
            </a:r>
            <a:r>
              <a:rPr lang="en-US" altLang="en-US" sz="1400" i="1"/>
              <a:t>E</a:t>
            </a:r>
            <a:r>
              <a:rPr lang="en-US" altLang="en-US" sz="1400" baseline="-25000"/>
              <a:t>F</a:t>
            </a:r>
            <a:r>
              <a:rPr lang="en-US" altLang="en-US" sz="1400"/>
              <a:t> = 17.6 MeV</a:t>
            </a: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V="1">
            <a:off x="6507678" y="3268662"/>
            <a:ext cx="482600" cy="457200"/>
          </a:xfrm>
          <a:prstGeom prst="line">
            <a:avLst/>
          </a:prstGeom>
          <a:noFill/>
          <a:ln w="9525">
            <a:solidFill>
              <a:srgbClr val="2F3BE8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6431478" y="2176462"/>
            <a:ext cx="539750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7555428" y="1884362"/>
            <a:ext cx="1466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Total potential</a:t>
            </a: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H="1">
            <a:off x="7314128" y="2163762"/>
            <a:ext cx="43815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412428" y="1274762"/>
            <a:ext cx="212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dirty="0"/>
              <a:t>Potential energy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85253" y="5867400"/>
            <a:ext cx="333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Plasma?</a:t>
            </a:r>
          </a:p>
        </p:txBody>
      </p:sp>
    </p:spTree>
    <p:extLst>
      <p:ext uri="{BB962C8B-B14F-4D97-AF65-F5344CB8AC3E}">
        <p14:creationId xmlns:p14="http://schemas.microsoft.com/office/powerpoint/2010/main" val="87025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fusion – Magnetic confinement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00200"/>
            <a:ext cx="21907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9000" y="41910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have worked to help obtain controlled nuclear fusion since 1968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9600" y="38862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1"/>
            <a:ext cx="320842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066801"/>
            <a:ext cx="3295650" cy="257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86200"/>
            <a:ext cx="295717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9906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114800" y="914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ITER</a:t>
            </a:r>
            <a:endParaRPr lang="en-US" sz="3600" b="1" dirty="0"/>
          </a:p>
        </p:txBody>
      </p:sp>
      <p:sp>
        <p:nvSpPr>
          <p:cNvPr id="12" name="Oval 11"/>
          <p:cNvSpPr/>
          <p:nvPr/>
        </p:nvSpPr>
        <p:spPr>
          <a:xfrm>
            <a:off x="5257800" y="5791200"/>
            <a:ext cx="3048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81400" y="6473536"/>
            <a:ext cx="510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/>
              </a:rPr>
              <a:t>First Plasma is </a:t>
            </a:r>
            <a:r>
              <a:rPr lang="en-US" b="1" dirty="0" smtClean="0">
                <a:solidFill>
                  <a:srgbClr val="333333"/>
                </a:solidFill>
                <a:latin typeface="Helvetica Neue"/>
              </a:rPr>
              <a:t>scheduled </a:t>
            </a:r>
            <a:r>
              <a:rPr lang="en-US" b="1" dirty="0">
                <a:solidFill>
                  <a:srgbClr val="333333"/>
                </a:solidFill>
                <a:latin typeface="Helvetica Neue"/>
              </a:rPr>
              <a:t>for December 2025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47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 of Plasmas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Courses/Building Blocks </a:t>
            </a:r>
            <a:r>
              <a:rPr lang="en-US" dirty="0" smtClean="0"/>
              <a:t>(Examples)</a:t>
            </a:r>
            <a:endParaRPr lang="en-US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Electromagnetic Theory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Statistical Thermodynamics, Kinetic Theory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Power, Electronics, Communications, Controls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Wave Phenomena (Linear &amp; Nonlinear</a:t>
            </a:r>
            <a:r>
              <a:rPr lang="en-US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Instrumentation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Classical Mechanics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Numerical Methods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Applied Mathematics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79889" y="3657600"/>
            <a:ext cx="38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 pursue a career in plasmas, I decided to build a foundation in electromagnetic theory in my doctoral studies. </a:t>
            </a:r>
            <a:r>
              <a:rPr lang="en-US" sz="2000" b="1" dirty="0" smtClean="0">
                <a:solidFill>
                  <a:srgbClr val="FF0000"/>
                </a:solidFill>
              </a:rPr>
              <a:t>(Favorite Prof – S. R. </a:t>
            </a:r>
            <a:r>
              <a:rPr lang="en-US" sz="2000" b="1" dirty="0" err="1" smtClean="0">
                <a:solidFill>
                  <a:srgbClr val="FF0000"/>
                </a:solidFill>
              </a:rPr>
              <a:t>Seshadri</a:t>
            </a:r>
            <a:r>
              <a:rPr lang="en-US" sz="2000" b="1" dirty="0" smtClean="0">
                <a:solidFill>
                  <a:srgbClr val="FF0000"/>
                </a:solidFill>
              </a:rPr>
              <a:t>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20574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239" y="1628775"/>
            <a:ext cx="1847850" cy="2028825"/>
          </a:xfrm>
          <a:prstGeom prst="rect">
            <a:avLst/>
          </a:prstGeom>
        </p:spPr>
      </p:pic>
      <p:pic>
        <p:nvPicPr>
          <p:cNvPr id="8" name="Picture 9" descr="D:\DCIM\100HPAIO\SCAN0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72" y="5843662"/>
            <a:ext cx="1405128" cy="8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1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</a:t>
            </a:r>
            <a:r>
              <a:rPr lang="en-US" dirty="0" err="1" smtClean="0"/>
              <a:t>ee</a:t>
            </a:r>
            <a:r>
              <a:rPr lang="en-US" dirty="0" smtClean="0"/>
              <a:t> professor?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990600"/>
            <a:ext cx="4248150" cy="80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90600"/>
            <a:ext cx="1066800" cy="102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066800"/>
            <a:ext cx="2057400" cy="69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 attended the Polytechnic Institute of Brooklyn from 1970 – 1974 receiving a PhD in </a:t>
            </a:r>
            <a:r>
              <a:rPr lang="en-US" dirty="0" err="1" smtClean="0"/>
              <a:t>Electrophysics</a:t>
            </a:r>
            <a:endParaRPr lang="en-US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 have been a professor of Electrical Engineering at Rensselaer Polytechnic Institute in Troy, NY since 1974.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5562600"/>
            <a:ext cx="493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http://kenconnor.org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1975041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 Ready for Opportunities!</a:t>
            </a:r>
          </a:p>
        </p:txBody>
      </p:sp>
      <p:pic>
        <p:nvPicPr>
          <p:cNvPr id="10" name="Picture 9" descr="Image result for opportunity ico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29" y="1964831"/>
            <a:ext cx="59245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8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at poly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Thesis: </a:t>
            </a:r>
            <a:r>
              <a:rPr lang="en-US" b="1" dirty="0"/>
              <a:t>Complex Space‑Time Rays and Their Application to Pulse Propagation in </a:t>
            </a:r>
            <a:r>
              <a:rPr lang="en-US" b="1" dirty="0" err="1"/>
              <a:t>Lossy</a:t>
            </a:r>
            <a:r>
              <a:rPr lang="en-US" b="1" dirty="0"/>
              <a:t>, Dispersive </a:t>
            </a:r>
            <a:r>
              <a:rPr lang="en-US" b="1" dirty="0" smtClean="0"/>
              <a:t>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Geometrical Optics (Ray Theory) is a powerful analytic approach to studying wave propagation.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Plasmas are </a:t>
            </a:r>
            <a:r>
              <a:rPr lang="en-US" dirty="0" err="1" smtClean="0"/>
              <a:t>lossy</a:t>
            </a:r>
            <a:r>
              <a:rPr lang="en-US" dirty="0" smtClean="0"/>
              <a:t>, dispersive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My advisor (Leopold </a:t>
            </a:r>
            <a:r>
              <a:rPr lang="en-US" dirty="0" err="1" smtClean="0"/>
              <a:t>Felsen</a:t>
            </a:r>
            <a:r>
              <a:rPr lang="en-US" dirty="0" smtClean="0"/>
              <a:t>) was a </a:t>
            </a:r>
            <a:r>
              <a:rPr lang="en-US" dirty="0"/>
              <a:t>leading expert on the waves of the electromagnetic </a:t>
            </a:r>
            <a:r>
              <a:rPr lang="en-US" dirty="0" smtClean="0"/>
              <a:t>spectrum, waves </a:t>
            </a:r>
            <a:r>
              <a:rPr lang="en-US" dirty="0"/>
              <a:t>in water and other </a:t>
            </a:r>
            <a:r>
              <a:rPr lang="en-US" dirty="0" smtClean="0"/>
              <a:t>media. NAE member and fellow of many orgs … poet. </a:t>
            </a:r>
            <a:r>
              <a:rPr lang="en-US" dirty="0" smtClean="0">
                <a:solidFill>
                  <a:srgbClr val="FF0000"/>
                </a:solidFill>
              </a:rPr>
              <a:t>A goal was to work for someone who was the world’s best.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 </a:t>
            </a:r>
            <a:r>
              <a:rPr lang="en-US" dirty="0" err="1" smtClean="0"/>
              <a:t>felsen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Poet’s Corner</a:t>
            </a:r>
          </a:p>
          <a:p>
            <a:endParaRPr lang="en-US" dirty="0"/>
          </a:p>
        </p:txBody>
      </p:sp>
      <p:pic>
        <p:nvPicPr>
          <p:cNvPr id="13314" name="Picture 2" descr="Click for next page ( 6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t="21865" r="20162" b="22173"/>
          <a:stretch/>
        </p:blipFill>
        <p:spPr bwMode="auto">
          <a:xfrm>
            <a:off x="6019800" y="2362200"/>
            <a:ext cx="2235555" cy="304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198120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/>
              <a:t>EVANESCENT PROFESSORS</a:t>
            </a:r>
          </a:p>
          <a:p>
            <a:r>
              <a:rPr lang="en-US" sz="2000" dirty="0"/>
              <a:t>Occasions like the present one</a:t>
            </a:r>
          </a:p>
          <a:p>
            <a:r>
              <a:rPr lang="en-US" sz="2000" dirty="0"/>
              <a:t>Remind those who have come of age</a:t>
            </a:r>
          </a:p>
          <a:p>
            <a:r>
              <a:rPr lang="en-US" sz="2000" dirty="0"/>
              <a:t>That surely there will be a time</a:t>
            </a:r>
          </a:p>
          <a:p>
            <a:r>
              <a:rPr lang="en-US" sz="2000" dirty="0"/>
              <a:t>When they will move from center stage.</a:t>
            </a:r>
          </a:p>
          <a:p>
            <a:r>
              <a:rPr lang="en-US" sz="2000" dirty="0"/>
              <a:t>Just how a person leaves the stage</a:t>
            </a:r>
          </a:p>
          <a:p>
            <a:r>
              <a:rPr lang="en-US" sz="2000" dirty="0"/>
              <a:t>Is often difficult to say.</a:t>
            </a:r>
          </a:p>
          <a:p>
            <a:r>
              <a:rPr lang="en-US" sz="2000" dirty="0"/>
              <a:t>Old soldiers, getting to that point,</a:t>
            </a:r>
          </a:p>
          <a:p>
            <a:r>
              <a:rPr lang="en-US" sz="2000" dirty="0"/>
              <a:t>They never die, they Fade Away.</a:t>
            </a:r>
          </a:p>
          <a:p>
            <a:r>
              <a:rPr lang="en-US" sz="2000" dirty="0"/>
              <a:t>Professors somehow do the same.</a:t>
            </a:r>
          </a:p>
          <a:p>
            <a:r>
              <a:rPr lang="en-US" sz="2000" dirty="0"/>
              <a:t>How it is done, you’ll hardly guess.</a:t>
            </a:r>
          </a:p>
          <a:p>
            <a:r>
              <a:rPr lang="en-US" sz="2000" dirty="0"/>
              <a:t>For those of us who deal with Waves,</a:t>
            </a:r>
          </a:p>
          <a:p>
            <a:r>
              <a:rPr lang="en-US" sz="2000" dirty="0"/>
              <a:t>We do not fade, we Evanesce.</a:t>
            </a:r>
          </a:p>
        </p:txBody>
      </p:sp>
    </p:spTree>
    <p:extLst>
      <p:ext uri="{BB962C8B-B14F-4D97-AF65-F5344CB8AC3E}">
        <p14:creationId xmlns:p14="http://schemas.microsoft.com/office/powerpoint/2010/main" val="12940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at rpi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Heavy Ion Beam Probing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Idea from Bob Hickok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Measurements: Potential,</a:t>
            </a:r>
            <a:br>
              <a:rPr lang="en-US" dirty="0" smtClean="0"/>
            </a:br>
            <a:r>
              <a:rPr lang="en-US" dirty="0" smtClean="0"/>
              <a:t>Density, Fluctuations</a:t>
            </a:r>
            <a:endParaRPr lang="en-US" dirty="0"/>
          </a:p>
        </p:txBody>
      </p:sp>
      <p:pic>
        <p:nvPicPr>
          <p:cNvPr id="14338" name="Picture 2" descr="http://hibp.ecse.rpi.edu/%7Econnor/RLH/docs/hickok_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0600"/>
            <a:ext cx="2659244" cy="23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IBP Talk 0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 b="32567"/>
          <a:stretch/>
        </p:blipFill>
        <p:spPr bwMode="auto">
          <a:xfrm>
            <a:off x="152400" y="3352269"/>
            <a:ext cx="6926263" cy="30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t="38350" r="36774" b="11716"/>
          <a:stretch>
            <a:fillRect/>
          </a:stretch>
        </p:blipFill>
        <p:spPr bwMode="auto">
          <a:xfrm>
            <a:off x="7145939" y="3581400"/>
            <a:ext cx="1625600" cy="12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36" y="5257800"/>
            <a:ext cx="164460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5939" y="4800600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Napkin Science</a:t>
            </a:r>
          </a:p>
        </p:txBody>
      </p:sp>
    </p:spTree>
    <p:extLst>
      <p:ext uri="{BB962C8B-B14F-4D97-AF65-F5344CB8AC3E}">
        <p14:creationId xmlns:p14="http://schemas.microsoft.com/office/powerpoint/2010/main" val="14658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HIBP</a:t>
            </a:r>
            <a:endParaRPr lang="en-US" dirty="0"/>
          </a:p>
        </p:txBody>
      </p:sp>
      <p:pic>
        <p:nvPicPr>
          <p:cNvPr id="4" name="Picture 4" descr="HIBP Talk 0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"/>
          <a:stretch/>
        </p:blipFill>
        <p:spPr bwMode="auto">
          <a:xfrm>
            <a:off x="990600" y="950532"/>
            <a:ext cx="7156450" cy="53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904999" y="5697538"/>
            <a:ext cx="5083175" cy="779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91400" y="51054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Really Big Voltmeter</a:t>
            </a:r>
          </a:p>
        </p:txBody>
      </p:sp>
    </p:spTree>
    <p:extLst>
      <p:ext uri="{BB962C8B-B14F-4D97-AF65-F5344CB8AC3E}">
        <p14:creationId xmlns:p14="http://schemas.microsoft.com/office/powerpoint/2010/main" val="4814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HIBP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t="25683" r="7071" b="3415"/>
          <a:stretch/>
        </p:blipFill>
        <p:spPr bwMode="auto">
          <a:xfrm>
            <a:off x="541338" y="1031063"/>
            <a:ext cx="7688262" cy="552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HIBP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25931" r="7001" b="27043"/>
          <a:stretch>
            <a:fillRect/>
          </a:stretch>
        </p:blipFill>
        <p:spPr bwMode="auto">
          <a:xfrm>
            <a:off x="76200" y="2505075"/>
            <a:ext cx="4725987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5304" r="16667" b="17274"/>
          <a:stretch>
            <a:fillRect/>
          </a:stretch>
        </p:blipFill>
        <p:spPr bwMode="auto">
          <a:xfrm>
            <a:off x="5457374" y="923925"/>
            <a:ext cx="3433570" cy="25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ibp-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37" y="3703637"/>
            <a:ext cx="4651263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143000" y="2243137"/>
            <a:ext cx="925513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9906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ORNL: HIBP, ISX-B, ATF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Texas: TEXT, TEST-U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Wisconsin: MST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LLNL: TMX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3124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528081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TEXT-U</a:t>
            </a:r>
          </a:p>
        </p:txBody>
      </p:sp>
    </p:spTree>
    <p:extLst>
      <p:ext uri="{BB962C8B-B14F-4D97-AF65-F5344CB8AC3E}">
        <p14:creationId xmlns:p14="http://schemas.microsoft.com/office/powerpoint/2010/main" val="33802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23ANDME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66800"/>
            <a:ext cx="4643438" cy="5423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" y="1600200"/>
            <a:ext cx="3876675" cy="38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Ebt</a:t>
            </a:r>
            <a:r>
              <a:rPr lang="en-US" dirty="0" smtClean="0"/>
              <a:t> &amp; TEXT </a:t>
            </a:r>
            <a:r>
              <a:rPr lang="en-US" dirty="0" err="1" smtClean="0"/>
              <a:t>hibp</a:t>
            </a:r>
            <a:endParaRPr lang="en-US" dirty="0"/>
          </a:p>
        </p:txBody>
      </p:sp>
      <p:pic>
        <p:nvPicPr>
          <p:cNvPr id="23556" name="Picture 4" descr="http://www.cardcow.com/images/set273/card00129_f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5486400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74142"/>
            <a:ext cx="4038600" cy="282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66128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EBT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0" y="5410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TEXT</a:t>
            </a:r>
          </a:p>
        </p:txBody>
      </p:sp>
      <p:pic>
        <p:nvPicPr>
          <p:cNvPr id="23559" name="Picture 7" descr="http://web.ornl.gov/info/ornlreview/rev25-34/2120-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43" y="1019432"/>
            <a:ext cx="3212250" cy="25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20" y="4501896"/>
            <a:ext cx="2812625" cy="199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2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Mst</a:t>
            </a:r>
            <a:r>
              <a:rPr lang="en-US" dirty="0" smtClean="0"/>
              <a:t> </a:t>
            </a:r>
            <a:r>
              <a:rPr lang="en-US" dirty="0" err="1" smtClean="0"/>
              <a:t>hibp</a:t>
            </a:r>
            <a:endParaRPr lang="en-US" dirty="0"/>
          </a:p>
        </p:txBody>
      </p:sp>
      <p:pic>
        <p:nvPicPr>
          <p:cNvPr id="15362" name="Picture 2" descr="http://sprott.physics.wisc.edu/photos/clint/m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1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981200" y="457200"/>
            <a:ext cx="1981200" cy="41148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" descr="http://plasma.physics.wisc.edu/img/mstnew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76" y="3124200"/>
            <a:ext cx="4462323" cy="3426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M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37" y="1021493"/>
            <a:ext cx="2609893" cy="2026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6482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 Reversed </a:t>
            </a:r>
            <a:r>
              <a:rPr lang="en-US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Toroidal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Pinch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336373"/>
            <a:ext cx="115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HIBP</a:t>
            </a:r>
          </a:p>
        </p:txBody>
      </p:sp>
    </p:spTree>
    <p:extLst>
      <p:ext uri="{BB962C8B-B14F-4D97-AF65-F5344CB8AC3E}">
        <p14:creationId xmlns:p14="http://schemas.microsoft.com/office/powerpoint/2010/main" val="223109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HIBP at Wisconsin</a:t>
            </a:r>
            <a:endParaRPr lang="en-US" dirty="0"/>
          </a:p>
        </p:txBody>
      </p:sp>
      <p:pic>
        <p:nvPicPr>
          <p:cNvPr id="4" name="Picture 4" descr="File:Sterling Hall bombing after explosi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93" y="923924"/>
            <a:ext cx="39624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r="7584"/>
          <a:stretch/>
        </p:blipFill>
        <p:spPr bwMode="auto">
          <a:xfrm>
            <a:off x="76200" y="1724025"/>
            <a:ext cx="4794421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990600"/>
            <a:ext cx="4642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Sterling &amp; Chamberlin Halls</a:t>
            </a:r>
          </a:p>
        </p:txBody>
      </p:sp>
    </p:spTree>
    <p:extLst>
      <p:ext uri="{BB962C8B-B14F-4D97-AF65-F5344CB8AC3E}">
        <p14:creationId xmlns:p14="http://schemas.microsoft.com/office/powerpoint/2010/main" val="41892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Research at RPI (Examples)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Electromagnetics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Magnetic Bearings (Tichy)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High Power Microwave Launchers (Salon)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Advanced Power Systems (Salon)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Force Sensors (Ledet)</a:t>
            </a:r>
          </a:p>
          <a:p>
            <a:endParaRPr lang="en-US" b="1" dirty="0" smtClean="0"/>
          </a:p>
          <a:p>
            <a:r>
              <a:rPr lang="en-US" b="1" dirty="0" smtClean="0"/>
              <a:t>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Project Links (Cast of 1000s)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Studio Instruction (Carlson, </a:t>
            </a:r>
            <a:r>
              <a:rPr lang="en-US" dirty="0" err="1" smtClean="0"/>
              <a:t>Maby</a:t>
            </a:r>
            <a:r>
              <a:rPr lang="en-US" dirty="0" smtClean="0"/>
              <a:t>, Schoch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Mobile Studio (Millard)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Flipped Classrooms (ERC, Newman et 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Mobile Hands-On STEM (Meehan, Ferri,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Virtual Community of Practice (Huettel,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HBCU ECP (13 HBCU ECE Programs) … Also in Puerto Rico</a:t>
            </a:r>
            <a:endParaRPr lang="en-US" dirty="0"/>
          </a:p>
        </p:txBody>
      </p:sp>
      <p:pic>
        <p:nvPicPr>
          <p:cNvPr id="24578" name="Picture 2" descr="http://cdni.wired.co.uk/620x413/s_v/sensor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24465" r="15048" b="22136"/>
          <a:stretch/>
        </p:blipFill>
        <p:spPr bwMode="auto">
          <a:xfrm>
            <a:off x="5791200" y="2286000"/>
            <a:ext cx="315333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encrypted-tbn2.gstatic.com/images?q=tbn:ANd9GcTMKPoJRr6ijY4rySGfPK_biUtXtgBb0yrtbYFplhSjqJsGPtXuU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58" y="4114800"/>
            <a:ext cx="157797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D:\DCIM\100HPAIO\SCAN0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43" y="1145495"/>
            <a:ext cx="1405128" cy="8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5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has this work taken me?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175" y="1781175"/>
            <a:ext cx="5105400" cy="3829050"/>
          </a:xfrm>
          <a:prstGeom prst="rect">
            <a:avLst/>
          </a:prstGeom>
        </p:spPr>
      </p:pic>
      <p:pic>
        <p:nvPicPr>
          <p:cNvPr id="1026" name="Picture 2" descr="http://www.mpifr-bonn.mpg.de/3146305/z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143375" cy="337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stro.cornell.edu/~sabrina/blog/arecibo_undernea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25" y="4648200"/>
            <a:ext cx="3397324" cy="213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has this work taken me?</a:t>
            </a:r>
            <a:endParaRPr lang="en-US" dirty="0"/>
          </a:p>
        </p:txBody>
      </p:sp>
      <p:pic>
        <p:nvPicPr>
          <p:cNvPr id="4" name="Picture 4" descr="450px-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890587"/>
            <a:ext cx="2043113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a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770312"/>
            <a:ext cx="1900237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729680-Capitol-Washington_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2800350"/>
            <a:ext cx="2522538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st_isaacs_cathedral_st_petersburg_russia_photo_g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035050"/>
            <a:ext cx="3617913" cy="470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71775" y="1111250"/>
            <a:ext cx="1781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Where are these buildings?</a:t>
            </a:r>
          </a:p>
        </p:txBody>
      </p:sp>
    </p:spTree>
    <p:extLst>
      <p:ext uri="{BB962C8B-B14F-4D97-AF65-F5344CB8AC3E}">
        <p14:creationId xmlns:p14="http://schemas.microsoft.com/office/powerpoint/2010/main" val="31306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has this work taken me?</a:t>
            </a:r>
            <a:endParaRPr lang="en-US" dirty="0"/>
          </a:p>
        </p:txBody>
      </p:sp>
      <p:pic>
        <p:nvPicPr>
          <p:cNvPr id="4" name="Picture 3" descr="94423-004-112986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914400"/>
            <a:ext cx="3757612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50px-Kyoto_Kinkaku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908050"/>
            <a:ext cx="3376612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nd_hotel_Eur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30538"/>
            <a:ext cx="4675187" cy="3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Petersburg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7476317" cy="5053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4600" y="1905000"/>
            <a:ext cx="12954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962400" y="48768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has this work taken me?</a:t>
            </a:r>
            <a:endParaRPr lang="en-US" dirty="0"/>
          </a:p>
        </p:txBody>
      </p:sp>
      <p:pic>
        <p:nvPicPr>
          <p:cNvPr id="4" name="Picture 3" descr="ctc_04_img1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58863"/>
            <a:ext cx="45783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offe_mb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267200"/>
            <a:ext cx="4176712" cy="22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aviour_On_Spilled_Blood_St_Petersburg_Russ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12825"/>
            <a:ext cx="4137025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ozomi_ky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090988"/>
            <a:ext cx="28860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2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Has This Work Taken Me?</a:t>
            </a:r>
            <a:endParaRPr lang="en-US" dirty="0"/>
          </a:p>
        </p:txBody>
      </p:sp>
      <p:pic>
        <p:nvPicPr>
          <p:cNvPr id="2050" name="Picture 2" descr="Image result for oak ridge national laboratory y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ont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77" y="990600"/>
            <a:ext cx="461937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university of wisconsin aerial vie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2"/>
          <a:stretch/>
        </p:blipFill>
        <p:spPr bwMode="auto">
          <a:xfrm>
            <a:off x="4228635" y="4036105"/>
            <a:ext cx="4586720" cy="26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UT-Austin 1977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8806" y="112122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ORNL Y12</a:t>
            </a:r>
          </a:p>
        </p:txBody>
      </p:sp>
      <p:pic>
        <p:nvPicPr>
          <p:cNvPr id="2056" name="Picture 8" descr="Image result for fermi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" y="4068762"/>
            <a:ext cx="3241675" cy="23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8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419350"/>
            <a:ext cx="24098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4384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2590800" y="3276600"/>
            <a:ext cx="1066800" cy="1219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691313" y="4324350"/>
            <a:ext cx="1066800" cy="1219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09600" y="12192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 Was Born as Soon as My Parents Could Manage after my Dad Returned from WWII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brothers today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257550" cy="2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66800"/>
            <a:ext cx="22880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6831105" y="2344270"/>
            <a:ext cx="685800" cy="7620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771900"/>
            <a:ext cx="27432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194222" y="5779633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Mining Services North America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95600" y="5415450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Metso</a:t>
            </a:r>
            <a:r>
              <a:rPr lang="en-US" dirty="0" smtClean="0"/>
              <a:t> Minerals Industries, Inc.</a:t>
            </a:r>
            <a:endParaRPr lang="en-US" dirty="0"/>
          </a:p>
        </p:txBody>
      </p:sp>
      <p:pic>
        <p:nvPicPr>
          <p:cNvPr id="3" name="Picture 2" descr="https://scontent.xx.fbcdn.net/hphotos-xfp1/v/t1.0-9/10996139_10206043235252567_6228819905232392303_n.jpg?oh=7fed19c745bb85e75072ebf0b1360f04&amp;oe=5690EDD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454" y="1066799"/>
            <a:ext cx="3115191" cy="23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58" y="4800600"/>
            <a:ext cx="3210892" cy="1807613"/>
          </a:xfrm>
          <a:prstGeom prst="rect">
            <a:avLst/>
          </a:prstGeom>
        </p:spPr>
      </p:pic>
      <p:pic>
        <p:nvPicPr>
          <p:cNvPr id="1028" name="Picture 4" descr="https://scontent.xx.fbcdn.net/hphotos-xfa1/v/t1.0-9/11813474_10205949821718473_5808262975120529428_n.jpg?oh=2858d443bd7b7dd310da60f7faf44bdf&amp;oe=568F7C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21" y="35052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037521" y="4019550"/>
            <a:ext cx="685800" cy="7620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68218" y="3385687"/>
            <a:ext cx="1219200" cy="37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Tinkerers!</a:t>
            </a:r>
          </a:p>
        </p:txBody>
      </p:sp>
    </p:spTree>
    <p:extLst>
      <p:ext uri="{BB962C8B-B14F-4D97-AF65-F5344CB8AC3E}">
        <p14:creationId xmlns:p14="http://schemas.microsoft.com/office/powerpoint/2010/main" val="2086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 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New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Coop/Summer Internship/Job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Undergrad Research – Academic &amp; Summer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Technical/Professional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Design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Access to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Access to Information from Instructors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Travel – Be Ready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Leverage Everything! Work with Others. Plan for the Future (Build Network/Relationships)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6" name="Picture 2" descr="Image result for neil degrasse tys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437900" cy="429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 Have Two Brothers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5105400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3352800" y="3124200"/>
            <a:ext cx="1066800" cy="1219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124869"/>
            <a:ext cx="24034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62200" y="2351903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Jim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338745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Dean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600" y="5269568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Flick</a:t>
            </a:r>
          </a:p>
        </p:txBody>
      </p:sp>
    </p:spTree>
    <p:extLst>
      <p:ext uri="{BB962C8B-B14F-4D97-AF65-F5344CB8AC3E}">
        <p14:creationId xmlns:p14="http://schemas.microsoft.com/office/powerpoint/2010/main" val="32165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 Attended Mendota School from 1952-1958</a:t>
            </a:r>
            <a:endParaRPr lang="en-US" b="1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26875" t="18510" r="26875" b="36218"/>
          <a:stretch>
            <a:fillRect/>
          </a:stretch>
        </p:blipFill>
        <p:spPr bwMode="auto">
          <a:xfrm>
            <a:off x="457200" y="2119162"/>
            <a:ext cx="30480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Mendota-School-1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457" y="4572000"/>
            <a:ext cx="4445343" cy="1481781"/>
          </a:xfrm>
          <a:prstGeom prst="rect">
            <a:avLst/>
          </a:prstGeom>
        </p:spPr>
      </p:pic>
      <p:pic>
        <p:nvPicPr>
          <p:cNvPr id="6" name="Picture 5" descr="Mendota-School-19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559" y="4572000"/>
            <a:ext cx="2573728" cy="147560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98120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4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am I an engineer?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4 October 1957 </a:t>
            </a:r>
            <a:r>
              <a:rPr lang="en-US" dirty="0"/>
              <a:t>– Sputnik 1 </a:t>
            </a:r>
            <a:r>
              <a:rPr lang="en-US" b="1" dirty="0"/>
              <a:t>(</a:t>
            </a:r>
            <a:r>
              <a:rPr lang="ru-RU" b="1" dirty="0"/>
              <a:t>Спутник-1</a:t>
            </a:r>
            <a:r>
              <a:rPr lang="en-US" b="1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Grade Class – 4 students selected for advanced studies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&amp; 8</a:t>
            </a:r>
            <a:r>
              <a:rPr lang="en-US" baseline="30000" dirty="0"/>
              <a:t>th</a:t>
            </a:r>
            <a:r>
              <a:rPr lang="en-US" dirty="0"/>
              <a:t> Grade Math &amp; Science Combined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Began HS Math &amp; Science in 8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057710"/>
            <a:ext cx="17226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0" y="40386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Diameter = 58.5 cm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Inside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Sounds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594360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hlinkClick r:id="rId3"/>
              </a:rPr>
              <a:t>http://www.nytimes.com/interactive/2007/09/24/science/space/20070924_SPUTNIK_GRAPHIC.html#tab1</a:t>
            </a:r>
            <a:r>
              <a:rPr lang="en-US" sz="1000" dirty="0" smtClean="0"/>
              <a:t> </a:t>
            </a:r>
          </a:p>
          <a:p>
            <a:r>
              <a:rPr lang="en-US" sz="1000" dirty="0" smtClean="0">
                <a:hlinkClick r:id="rId4"/>
              </a:rPr>
              <a:t>http://www.mentallandscape.com/Sputnik1_WashingtonDC.mp3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2050" name="Picture 2" descr="http://alanwatch.homestead.com/files/kids.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91992"/>
            <a:ext cx="2590800" cy="20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634371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 Oct – Between games 2&amp;3 of Series</a:t>
            </a:r>
          </a:p>
        </p:txBody>
      </p:sp>
      <p:pic>
        <p:nvPicPr>
          <p:cNvPr id="3074" name="Picture 2" descr="http://www.milwaukeebraves.info/images/braveslogo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40" y="3813720"/>
            <a:ext cx="2617229" cy="252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0" y="21336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Be Ready for Opportunities!</a:t>
            </a:r>
          </a:p>
        </p:txBody>
      </p:sp>
      <p:pic>
        <p:nvPicPr>
          <p:cNvPr id="13" name="Picture 12" descr="Image result for opportunity ico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31" y="2146021"/>
            <a:ext cx="59245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5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Sputnik Impact on Education</a:t>
            </a:r>
            <a:endParaRPr lang="en-US" dirty="0"/>
          </a:p>
        </p:txBody>
      </p:sp>
      <p:pic>
        <p:nvPicPr>
          <p:cNvPr id="1026" name="Picture 2" descr="http://media.npr.org/news/images/2007/sept/30/sputnik250-e004ff0b76ec6b942cdd44c987e669c22abac021-s4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09007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5943600"/>
            <a:ext cx="3810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</a:t>
            </a:r>
            <a:r>
              <a:rPr lang="en-US" sz="1000" dirty="0" smtClean="0">
                <a:hlinkClick r:id="rId3"/>
              </a:rPr>
              <a:t>www.npr.org/templates/story/story.php?storyId=14829195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308214"/>
            <a:ext cx="4648200" cy="2627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56810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www.nytimes.com/2007/09/25/science/space/25educ.html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pic>
        <p:nvPicPr>
          <p:cNvPr id="1028" name="Picture 4" descr="https://nytsyn-production.s3.amazonaws.com/photos/0075/1637/751637_525_350_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88600"/>
            <a:ext cx="2743318" cy="230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24600" y="3823879"/>
            <a:ext cx="2057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dirty="0">
                <a:solidFill>
                  <a:srgbClr val="767676"/>
                </a:solidFill>
                <a:latin typeface="inherit"/>
              </a:rPr>
              <a:t>A Russian guide-engineer at a Moscow exhibition displays a replica of the Soviet satellite Sputnik 1, November 1957.</a:t>
            </a:r>
          </a:p>
          <a:p>
            <a:r>
              <a:rPr lang="en-US" sz="1000" i="1" dirty="0" err="1">
                <a:solidFill>
                  <a:srgbClr val="767676"/>
                </a:solidFill>
                <a:latin typeface="Helvetica" panose="020B0604020202020204" pitchFamily="34" charset="0"/>
              </a:rPr>
              <a:t>Bettman</a:t>
            </a:r>
            <a:r>
              <a:rPr lang="en-US" sz="1000" i="1" dirty="0">
                <a:solidFill>
                  <a:srgbClr val="767676"/>
                </a:solidFill>
                <a:latin typeface="Helvetica" panose="020B0604020202020204" pitchFamily="34" charset="0"/>
              </a:rPr>
              <a:t>/Corbis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5116286" y="54351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7"/>
              </a:rPr>
              <a:t>https://</a:t>
            </a:r>
            <a:r>
              <a:rPr lang="en-US" sz="1000" dirty="0" smtClean="0">
                <a:hlinkClick r:id="rId7"/>
              </a:rPr>
              <a:t>www.nytsyn.com/archives/photos/751637.html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2476559" y="6170309"/>
            <a:ext cx="2057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dirty="0" smtClean="0">
                <a:solidFill>
                  <a:srgbClr val="767676"/>
                </a:solidFill>
                <a:latin typeface="inherit"/>
              </a:rPr>
              <a:t>Little Rock, Arkansas 1957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6263097" y="4793040"/>
            <a:ext cx="2180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  <a:latin typeface="q_serif"/>
              </a:rPr>
              <a:t>Broadcast at </a:t>
            </a:r>
          </a:p>
          <a:p>
            <a:r>
              <a:rPr lang="en-US" sz="1200" dirty="0" smtClean="0">
                <a:solidFill>
                  <a:srgbClr val="333333"/>
                </a:solidFill>
                <a:latin typeface="q_serif"/>
              </a:rPr>
              <a:t>20.007 </a:t>
            </a:r>
            <a:r>
              <a:rPr lang="en-US" sz="1200" dirty="0">
                <a:solidFill>
                  <a:srgbClr val="333333"/>
                </a:solidFill>
                <a:latin typeface="q_serif"/>
              </a:rPr>
              <a:t>MHz and 40.002 MHz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898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&amp; Outreach Slide Template 2013 Year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 &amp; Outreach Slide Template 2013 Year 5</Template>
  <TotalTime>18814</TotalTime>
  <Words>1925</Words>
  <Application>Microsoft Office PowerPoint</Application>
  <PresentationFormat>On-screen Show (4:3)</PresentationFormat>
  <Paragraphs>308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Franklin Gothic Book</vt:lpstr>
      <vt:lpstr>Helvetica</vt:lpstr>
      <vt:lpstr>Helvetica Neue</vt:lpstr>
      <vt:lpstr>inherit</vt:lpstr>
      <vt:lpstr>q_serif</vt:lpstr>
      <vt:lpstr>Symbol</vt:lpstr>
      <vt:lpstr>Education &amp; Outreach Slide Template 2013 Year 5</vt:lpstr>
      <vt:lpstr>An EE’s journey</vt:lpstr>
      <vt:lpstr>Outline</vt:lpstr>
      <vt:lpstr>Who am i?</vt:lpstr>
      <vt:lpstr>23ANDME</vt:lpstr>
      <vt:lpstr>Who am i?</vt:lpstr>
      <vt:lpstr>Who am i?</vt:lpstr>
      <vt:lpstr>Who am i?</vt:lpstr>
      <vt:lpstr>Why am I an engineer?</vt:lpstr>
      <vt:lpstr>Sputnik Impact on Education</vt:lpstr>
      <vt:lpstr>PowerPoint Presentation</vt:lpstr>
      <vt:lpstr>Why am I an engineer?</vt:lpstr>
      <vt:lpstr>Igy: International geophysical year</vt:lpstr>
      <vt:lpstr>Why am I an engineer?</vt:lpstr>
      <vt:lpstr>Why am I an engineer?</vt:lpstr>
      <vt:lpstr>Who am i?</vt:lpstr>
      <vt:lpstr>Why am I an engineer?</vt:lpstr>
      <vt:lpstr>Who am i?</vt:lpstr>
      <vt:lpstr>Who am i?</vt:lpstr>
      <vt:lpstr>Why am I an eE Professor?</vt:lpstr>
      <vt:lpstr>Why am I an ee professor?</vt:lpstr>
      <vt:lpstr>Why am I an EE professor?</vt:lpstr>
      <vt:lpstr>Who was the grad student?</vt:lpstr>
      <vt:lpstr>Why am I an ee professor?</vt:lpstr>
      <vt:lpstr>John deere world headquarters</vt:lpstr>
      <vt:lpstr>John Deere Dubuque works</vt:lpstr>
      <vt:lpstr>Why am I an ee professor?</vt:lpstr>
      <vt:lpstr>Research at Wisconsin</vt:lpstr>
      <vt:lpstr>What is a plasma &amp; why do we care?</vt:lpstr>
      <vt:lpstr>What is a plasma &amp; why do we care?</vt:lpstr>
      <vt:lpstr>What is a plasma &amp; why do we care?</vt:lpstr>
      <vt:lpstr>Nuclear fusion – Magnetic confinement</vt:lpstr>
      <vt:lpstr>Fundamentals of Plasmas</vt:lpstr>
      <vt:lpstr>Why am I an ee professor?</vt:lpstr>
      <vt:lpstr>research at poly</vt:lpstr>
      <vt:lpstr>Leo felsen</vt:lpstr>
      <vt:lpstr>Research at rpi</vt:lpstr>
      <vt:lpstr>HIBP</vt:lpstr>
      <vt:lpstr>HIBP</vt:lpstr>
      <vt:lpstr>HIBP</vt:lpstr>
      <vt:lpstr>Ebt &amp; TEXT hibp</vt:lpstr>
      <vt:lpstr>Mst hibp</vt:lpstr>
      <vt:lpstr>HIBP at Wisconsin</vt:lpstr>
      <vt:lpstr>Other Research at RPI (Examples)</vt:lpstr>
      <vt:lpstr>Where has this work taken me?</vt:lpstr>
      <vt:lpstr>Where has this work taken me?</vt:lpstr>
      <vt:lpstr>Where has this work taken me?</vt:lpstr>
      <vt:lpstr>St. Petersburg</vt:lpstr>
      <vt:lpstr>Where has this work taken me?</vt:lpstr>
      <vt:lpstr>Where Has This Work Taken Me?</vt:lpstr>
      <vt:lpstr>My brothers today</vt:lpstr>
      <vt:lpstr>Opportunities Summary</vt:lpstr>
      <vt:lpstr>Questions?</vt:lpstr>
    </vt:vector>
  </TitlesOfParts>
  <Company>Smartlighting, ERC;ECSE;RPI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&amp; Outreach OVERVIEW</dc:title>
  <dc:creator>Kenneth Connor</dc:creator>
  <cp:lastModifiedBy>Ken Connor</cp:lastModifiedBy>
  <cp:revision>116</cp:revision>
  <cp:lastPrinted>2013-05-10T21:58:08Z</cp:lastPrinted>
  <dcterms:created xsi:type="dcterms:W3CDTF">2013-06-03T00:34:05Z</dcterms:created>
  <dcterms:modified xsi:type="dcterms:W3CDTF">2017-04-26T01:27:22Z</dcterms:modified>
</cp:coreProperties>
</file>